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648" r:id="rId1"/>
    <p:sldMasterId id="2147483659" r:id="rId2"/>
  </p:sldMasterIdLst>
  <p:notesMasterIdLst>
    <p:notesMasterId r:id="rId14"/>
  </p:notesMasterIdLst>
  <p:handoutMasterIdLst>
    <p:handoutMasterId r:id="rId15"/>
  </p:handoutMasterIdLst>
  <p:sldIdLst>
    <p:sldId id="1123" r:id="rId3"/>
    <p:sldId id="1124" r:id="rId4"/>
    <p:sldId id="1126" r:id="rId5"/>
    <p:sldId id="1128" r:id="rId6"/>
    <p:sldId id="1131" r:id="rId7"/>
    <p:sldId id="1132" r:id="rId8"/>
    <p:sldId id="1139" r:id="rId9"/>
    <p:sldId id="1140" r:id="rId10"/>
    <p:sldId id="1141" r:id="rId11"/>
    <p:sldId id="1138" r:id="rId12"/>
    <p:sldId id="1130" r:id="rId13"/>
  </p:sldIdLst>
  <p:sldSz cx="9144000" cy="6858000" type="screen4x3"/>
  <p:notesSz cx="6858000" cy="9945688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B0965C93-99EC-B35C-10D9-1FDCB55AF82E}" name="Fumiko. Ogawa" initials="B" userId="Fumiko. Ogawa" providerId="None"/>
  <p188:author id="{4A9742EA-0936-0412-67A2-8B1B28891077}" name="rino arai" initials="AR" userId="rino arai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鶴田理絵" initials="鶴田理絵" lastIdx="4" clrIdx="0"/>
  <p:cmAuthor id="2" name="tamami morita" initials="tm" lastIdx="3" clrIdx="1"/>
  <p:cmAuthor id="3" name="BPS山田" initials="Y" lastIdx="1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CCCBF"/>
    <a:srgbClr val="467260"/>
    <a:srgbClr val="008080"/>
    <a:srgbClr val="084F68"/>
    <a:srgbClr val="94BCCA"/>
    <a:srgbClr val="FFFFCC"/>
    <a:srgbClr val="0B6787"/>
    <a:srgbClr val="47A394"/>
    <a:srgbClr val="CAE4BA"/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00BA71A-07E3-449A-BAC9-A651C589F9A6}" v="386" dt="2025-07-12T09:16:29.120"/>
    <p1510:client id="{FF78F552-541F-4237-ADCF-8D28D221F294}" v="6" dt="2025-07-11T09:49:01.393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テーマ スタイル 1 - アクセント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35758FB7-9AC5-4552-8A53-C91805E547FA}" styleName="テーマ スタイル 1 - アクセント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69C7853C-536D-4A76-A0AE-DD22124D55A5}" styleName="テーマ スタイル 1 - アクセント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775DCB02-9BB8-47FD-8907-85C794F793BA}" styleName="テーマ スタイル 1 - アクセント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2D5ABB26-0587-4C30-8999-92F81FD0307C}" styleName="スタイルなし、表のグリッド線なし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間スタイル 2 - アクセント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69CF1AB2-1976-4502-BF36-3FF5EA218861}" styleName="中間スタイル 4 - アクセント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E8B1032C-EA38-4F05-BA0D-38AFFFC7BED3}" styleName="淡色スタイル 3 - アクセント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0A1B5D5-9B99-4C35-A422-299274C87663}" styleName="中間スタイル 1 - アクセント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BC89EF96-8CEA-46FF-86C4-4CE0E7609802}" styleName="淡色スタイル 3 - アクセント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DA37D80-6434-44D0-A028-1B22A696006F}" styleName="淡色スタイル 3 - アクセント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ABFCF23-3B69-468F-B69F-88F6DE6A72F2}" styleName="中間スタイル 1 - アクセント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4" autoAdjust="0"/>
    <p:restoredTop sz="90353" autoAdjust="0"/>
  </p:normalViewPr>
  <p:slideViewPr>
    <p:cSldViewPr>
      <p:cViewPr varScale="1">
        <p:scale>
          <a:sx n="90" d="100"/>
          <a:sy n="90" d="100"/>
        </p:scale>
        <p:origin x="145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microsoft.com/office/2015/10/relationships/revisionInfo" Target="revisionInfo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microsoft.com/office/2018/10/relationships/authors" Target="author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ja-JP"/>
  <c:roundedCorners val="0"/>
  <mc:AlternateContent xmlns:mc="http://schemas.openxmlformats.org/markup-compatibility/2006">
    <mc:Choice xmlns:c14="http://schemas.microsoft.com/office/drawing/2007/8/2/chart" Requires="c14">
      <c14:style val="103"/>
    </mc:Choice>
    <mc:Fallback>
      <c:style val="3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7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r>
              <a:rPr lang="ja-JP" sz="1700" dirty="0"/>
              <a:t>女性活躍推進に取り組む企業は</a:t>
            </a:r>
            <a:endParaRPr lang="en-US" altLang="ja-JP" sz="1700" dirty="0"/>
          </a:p>
          <a:p>
            <a:pPr>
              <a:defRPr sz="1700"/>
            </a:pPr>
            <a:r>
              <a:rPr lang="ja-JP" sz="1700" dirty="0"/>
              <a:t>増加しても実質的な活躍に</a:t>
            </a:r>
            <a:endParaRPr lang="en-US" altLang="ja-JP" sz="1700" dirty="0"/>
          </a:p>
          <a:p>
            <a:pPr>
              <a:defRPr sz="1700"/>
            </a:pPr>
            <a:r>
              <a:rPr lang="ja-JP" sz="1700" dirty="0"/>
              <a:t>繋がっていない現状</a:t>
            </a:r>
            <a:endParaRPr lang="en-US" sz="1700" dirty="0"/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7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defRPr>
          </a:pPr>
          <a:endParaRPr lang="en-US" altLang="ja-JP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rgbClr val="0C7296"/>
            </a:solidFill>
            <a:ln>
              <a:noFill/>
            </a:ln>
            <a:effectLst>
              <a:outerShdw blurRad="57150" dist="19050" dir="5400000" algn="ctr" rotWithShape="0">
                <a:srgbClr val="000000">
                  <a:alpha val="63000"/>
                </a:srgbClr>
              </a:outerShdw>
            </a:effectLst>
            <a:scene3d>
              <a:camera prst="orthographicFront">
                <a:rot lat="0" lon="0" rev="0"/>
              </a:camera>
              <a:lightRig rig="threePt" dir="t">
                <a:rot lat="0" lon="0" rev="1200000"/>
              </a:lightRig>
            </a:scene3d>
            <a:sp3d>
              <a:bevelT w="63500" h="25400"/>
            </a:sp3d>
          </c:spPr>
          <c:invertIfNegative val="0"/>
          <c:dPt>
            <c:idx val="0"/>
            <c:invertIfNegative val="0"/>
            <c:bubble3D val="0"/>
            <c:spPr>
              <a:solidFill>
                <a:srgbClr val="09536D"/>
              </a:solidFill>
              <a:ln>
                <a:noFill/>
              </a:ln>
              <a:effectLst>
                <a:outerShdw blurRad="57150" dist="19050" dir="5400000" algn="ctr" rotWithShape="0">
                  <a:srgbClr val="000000">
                    <a:alpha val="63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  <a:sp3d>
                <a:bevelT w="63500" h="25400"/>
              </a:sp3d>
            </c:spPr>
            <c:extLst>
              <c:ext xmlns:c16="http://schemas.microsoft.com/office/drawing/2014/chart" uri="{C3380CC4-5D6E-409C-BE32-E72D297353CC}">
                <c16:uniqueId val="{00000002-F9CF-4A90-8C5E-8E5406AB6A8C}"/>
              </c:ext>
            </c:extLst>
          </c:dPt>
          <c:cat>
            <c:strRef>
              <c:f>Sheet1!$A$2:$A$5</c:f>
              <c:strCache>
                <c:ptCount val="4"/>
                <c:pt idx="0">
                  <c:v> ④取り組んでいる</c:v>
                </c:pt>
                <c:pt idx="1">
                  <c:v>③女性の昇進意欲</c:v>
                </c:pt>
                <c:pt idx="2">
                  <c:v>②女性管理職比率</c:v>
                </c:pt>
                <c:pt idx="3">
                  <c:v>①女性労働力人口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62</c:v>
                </c:pt>
                <c:pt idx="1">
                  <c:v>42.4</c:v>
                </c:pt>
                <c:pt idx="2">
                  <c:v>12.7</c:v>
                </c:pt>
                <c:pt idx="3">
                  <c:v>45.1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9CF-4A90-8C5E-8E5406AB6A8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5"/>
        <c:overlap val="-20"/>
        <c:axId val="957872432"/>
        <c:axId val="957864752"/>
      </c:barChart>
      <c:catAx>
        <c:axId val="95787243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957864752"/>
        <c:crosses val="autoZero"/>
        <c:auto val="1"/>
        <c:lblAlgn val="ctr"/>
        <c:lblOffset val="100"/>
        <c:noMultiLvlLbl val="0"/>
      </c:catAx>
      <c:valAx>
        <c:axId val="9578647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defRPr>
            </a:pPr>
            <a:endParaRPr lang="ja-JP"/>
          </a:p>
        </c:txPr>
        <c:crossAx val="957872432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solidFill>
        <a:srgbClr val="09536D"/>
      </a:solidFill>
      <a:prstDash val="sysDot"/>
    </a:ln>
    <a:effectLst/>
  </c:spPr>
  <c:txPr>
    <a:bodyPr/>
    <a:lstStyle/>
    <a:p>
      <a:pPr>
        <a:defRPr>
          <a:latin typeface="BIZ UDPゴシック" panose="020B0400000000000000" pitchFamily="50" charset="-128"/>
          <a:ea typeface="BIZ UDPゴシック" panose="020B0400000000000000" pitchFamily="50" charset="-128"/>
        </a:defRPr>
      </a:pPr>
      <a:endParaRPr lang="ja-JP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4">
  <a:schemeClr val="accent1"/>
</cs:colorStyle>
</file>

<file path=ppt/charts/style1.xml><?xml version="1.0" encoding="utf-8"?>
<cs:chartStyle xmlns:cs="http://schemas.microsoft.com/office/drawing/2012/chartStyle" xmlns:a="http://schemas.openxmlformats.org/drawingml/2006/main" id="34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ize="5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l"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29" tIns="45714" rIns="91429" bIns="45714" rtlCol="0"/>
          <a:lstStyle>
            <a:lvl1pPr algn="r"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0D2C9C7A-C570-4F26-97D9-3A7C70F66A84}" type="datetimeFigureOut">
              <a:rPr lang="ja-JP" altLang="en-US"/>
              <a:pPr>
                <a:defRPr/>
              </a:pPr>
              <a:t>2025/8/28</a:t>
            </a:fld>
            <a:endParaRPr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2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29" tIns="45714" rIns="91429" bIns="45714" rtlCol="0" anchor="b"/>
          <a:lstStyle>
            <a:lvl1pPr algn="l"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3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wrap="square" lIns="91429" tIns="45714" rIns="91429" bIns="45714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A4AC1679-9E8E-485E-8E23-8744790AA673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09476230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5" tIns="46268" rIns="92535" bIns="46268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5" tIns="46268" rIns="92535" bIns="46268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41388" y="746125"/>
            <a:ext cx="4975225" cy="37306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724400"/>
            <a:ext cx="5486400" cy="4475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5" tIns="46268" rIns="92535" bIns="4626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 テキストの書式設定</a:t>
            </a:r>
          </a:p>
          <a:p>
            <a:pPr lvl="1"/>
            <a:r>
              <a:rPr lang="ja-JP" altLang="en-US" noProof="0"/>
              <a:t>第 </a:t>
            </a:r>
            <a:r>
              <a:rPr lang="en-US" altLang="ja-JP" noProof="0"/>
              <a:t>2 </a:t>
            </a:r>
            <a:r>
              <a:rPr lang="ja-JP" altLang="en-US" noProof="0"/>
              <a:t>レベル</a:t>
            </a:r>
          </a:p>
          <a:p>
            <a:pPr lvl="2"/>
            <a:r>
              <a:rPr lang="ja-JP" altLang="en-US" noProof="0"/>
              <a:t>第 </a:t>
            </a:r>
            <a:r>
              <a:rPr lang="en-US" altLang="ja-JP" noProof="0"/>
              <a:t>3 </a:t>
            </a:r>
            <a:r>
              <a:rPr lang="ja-JP" altLang="en-US" noProof="0"/>
              <a:t>レベル</a:t>
            </a:r>
          </a:p>
          <a:p>
            <a:pPr lvl="3"/>
            <a:r>
              <a:rPr lang="ja-JP" altLang="en-US" noProof="0"/>
              <a:t>第 </a:t>
            </a:r>
            <a:r>
              <a:rPr lang="en-US" altLang="ja-JP" noProof="0"/>
              <a:t>4 </a:t>
            </a:r>
            <a:r>
              <a:rPr lang="ja-JP" altLang="en-US" noProof="0"/>
              <a:t>レベル</a:t>
            </a:r>
          </a:p>
          <a:p>
            <a:pPr lvl="4"/>
            <a:r>
              <a:rPr lang="ja-JP" altLang="en-US" noProof="0"/>
              <a:t>第 </a:t>
            </a:r>
            <a:r>
              <a:rPr lang="en-US" altLang="ja-JP" noProof="0"/>
              <a:t>5 </a:t>
            </a:r>
            <a:r>
              <a:rPr lang="ja-JP" altLang="en-US" noProof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45625"/>
            <a:ext cx="2971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5" tIns="46268" rIns="92535" bIns="46268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9445625"/>
            <a:ext cx="2971800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535" tIns="46268" rIns="92535" bIns="46268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23C62C1-41F5-41E2-BD5A-90DD41BF216E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95927345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br>
              <a:rPr kumimoji="1" lang="en-US" altLang="ja-JP" dirty="0"/>
            </a:br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527219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06A4EF9-F2AB-65B9-7A65-786FF6FA8F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2C1196E8-7F7B-381A-BE5A-703CBB57E1E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AA672471-4FD2-64C3-86A3-1181A3FA2B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E5D3008C-2194-903A-4E8E-3E8B24F600A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9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022895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10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1208997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1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6566375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2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29353379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3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03556095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4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120200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5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338084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434A980-5783-98F3-2D74-D2486053369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3B477CEA-30E8-12ED-B477-8485109A2E7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936C7191-2283-6363-AFDC-C0E6E7AD3A0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6CB382AD-5FA8-AC93-0A0F-9471539A29F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6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5602693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5B0AC7-C2C0-EAC4-3179-3256F5223B1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5D973135-6B8C-DFE7-7DAB-3574DDDB8B03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628CCBAB-6B6D-0C16-A451-C8661A9CB8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878EC983-D86E-5AB4-6265-B782BED7D2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7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680705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130EB-6678-83DE-9FF7-789FAD9B10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スライド イメージ プレースホルダー 1">
            <a:extLst>
              <a:ext uri="{FF2B5EF4-FFF2-40B4-BE49-F238E27FC236}">
                <a16:creationId xmlns:a16="http://schemas.microsoft.com/office/drawing/2014/main" id="{E3E89D71-FC54-C1F1-DFFD-75D05140E1BA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ノート プレースホルダー 2">
            <a:extLst>
              <a:ext uri="{FF2B5EF4-FFF2-40B4-BE49-F238E27FC236}">
                <a16:creationId xmlns:a16="http://schemas.microsoft.com/office/drawing/2014/main" id="{59EBC93F-090E-304F-C66D-14AECB797D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ja-JP" altLang="en-US" dirty="0"/>
          </a:p>
        </p:txBody>
      </p:sp>
      <p:sp>
        <p:nvSpPr>
          <p:cNvPr id="4" name="スライド番号プレースホルダー 3">
            <a:extLst>
              <a:ext uri="{FF2B5EF4-FFF2-40B4-BE49-F238E27FC236}">
                <a16:creationId xmlns:a16="http://schemas.microsoft.com/office/drawing/2014/main" id="{50C6BC70-B9E7-1394-14BD-3EA00C3A75E2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23C62C1-41F5-41E2-BD5A-90DD41BF216E}" type="slidenum">
              <a:rPr lang="en-US" altLang="ja-JP" smtClean="0"/>
              <a:pPr/>
              <a:t>8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4081451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A4B348A-79EB-43ED-8B6F-F3F3F54B5AD1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8A629C-3DE2-4386-BD62-C9FBC9E4FAAE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698112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45"/>
            <a:ext cx="205740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3" y="274645"/>
            <a:ext cx="6031523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DAFCC3-77E8-48D0-8897-5DB7CB9F6BD0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D699499-5271-41C0-A4C1-2139022C3D11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090530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684213" y="2276483"/>
            <a:ext cx="5975350" cy="73025"/>
          </a:xfrm>
          <a:prstGeom prst="rect">
            <a:avLst/>
          </a:prstGeom>
          <a:gradFill rotWithShape="1">
            <a:gsLst>
              <a:gs pos="0">
                <a:srgbClr val="333399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endParaRPr lang="ja-JP" altLang="en-US">
              <a:solidFill>
                <a:srgbClr val="000000"/>
              </a:solidFill>
              <a:ea typeface="HG丸ｺﾞｼｯｸM-PRO" pitchFamily="50" charset="-128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2484438" y="3500439"/>
            <a:ext cx="5975350" cy="7302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333399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endParaRPr lang="ja-JP" altLang="en-US">
              <a:solidFill>
                <a:srgbClr val="000000"/>
              </a:solidFill>
              <a:ea typeface="HG丸ｺﾞｼｯｸM-PRO" pitchFamily="50" charset="-128"/>
            </a:endParaRPr>
          </a:p>
        </p:txBody>
      </p:sp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420950"/>
            <a:ext cx="7772400" cy="1011237"/>
          </a:xfrm>
        </p:spPr>
        <p:txBody>
          <a:bodyPr/>
          <a:lstStyle>
            <a:lvl1pPr algn="ctr">
              <a:defRPr sz="2400"/>
            </a:lvl1pPr>
          </a:lstStyle>
          <a:p>
            <a:pPr lvl="0"/>
            <a:r>
              <a:rPr lang="ja-JP" altLang="en-US" noProof="0"/>
              <a:t>マスター タイトルの書式設定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71556" y="3644900"/>
            <a:ext cx="7200900" cy="649288"/>
          </a:xfrm>
        </p:spPr>
        <p:txBody>
          <a:bodyPr/>
          <a:lstStyle>
            <a:lvl1pPr marL="0" indent="0" algn="ctr">
              <a:buFontTx/>
              <a:buNone/>
              <a:defRPr sz="2000"/>
            </a:lvl1pPr>
          </a:lstStyle>
          <a:p>
            <a:pPr lvl="0"/>
            <a:r>
              <a:rPr lang="ja-JP" altLang="en-US" noProof="0"/>
              <a:t>マスター サブタイトルの書式設定</a:t>
            </a: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250825" y="6453196"/>
            <a:ext cx="6192838" cy="268287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88125" y="6453188"/>
            <a:ext cx="2133600" cy="2603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88103A-D152-47C8-A025-9FC0408F59BD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56438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643F1F-B626-40D7-8CB4-50E66059187E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230814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68EB47-C38A-4947-9A9F-6EBA54575A2B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219217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CB008B-4815-4E0F-849A-1DBA7B1A46C0}" type="slidenum">
              <a:rPr lang="ja-JP" altLang="en-US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2632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435" y="4406907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435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BC1722-7FA2-499D-B676-278EBFB8872B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4286111-0D11-4B2E-B26B-44C38DC2B8F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649159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3" y="1600206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2338" y="1600206"/>
            <a:ext cx="404446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D0A690-A474-4900-B9AB-B194EA7FA803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3D0BB2D-806C-44D8-8336-F02686B3B61D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5159798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06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06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273" y="1535113"/>
            <a:ext cx="4041531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273" y="2174875"/>
            <a:ext cx="4041531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E9AD8F-BDC1-4FFE-A426-87EAC5834E26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0ED9C6-FF07-4026-B51A-228103E7D1C5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909887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1AB58F-AAA2-4C8E-84D2-21CDEFD8C459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6EBF137-54E8-4C4A-AA42-230B2F41840F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984727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BE0FD7-35AE-4FF1-A742-23036854D3D5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DA9C860-1E53-47ED-9272-BFD0970A0829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874237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435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538" y="273057"/>
            <a:ext cx="5111262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435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06250A-F450-43EC-B837-8D5AAE5C98A1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5A6F2E4-B36C-47E0-8D3C-F33684DAB32B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362371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166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166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ja-JP" altLang="en-US" noProof="0"/>
              <a:t>アイコンをクリックして図を追加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166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2D2D3B-58E4-4BFB-87DD-261AA8E8014D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352F7A-98D7-4DDA-81FB-EF6CB3F4E02D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1213072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98F6A-8682-455F-B499-DBBDF82D51F1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5154CAF-862D-42AA-AD34-CC62C3FE627E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650756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6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fld id="{D8252489-04DD-46E3-A79C-21FF83D3CA13}" type="datetime1">
              <a:rPr lang="ja-JP" altLang="en-US" smtClean="0"/>
              <a:t>2025/8/28</a:t>
            </a:fld>
            <a:endParaRPr lang="en-US" altLang="ja-JP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3331" y="6553150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9A2A556-2620-4404-9690-3324B9D0F943}" type="slidenum">
              <a:rPr lang="en-US" altLang="ja-JP"/>
              <a:pPr/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333383"/>
            <a:ext cx="8229600" cy="57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dirty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68419"/>
            <a:ext cx="8229600" cy="51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68313" y="6524633"/>
            <a:ext cx="7775575" cy="188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fontAlgn="auto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FontTx/>
              <a:buNone/>
              <a:defRPr sz="800">
                <a:latin typeface="ＭＳ Ｐゴシック" pitchFamily="50" charset="-128"/>
                <a:ea typeface="ＭＳ Ｐゴシック" pitchFamily="50" charset="-128"/>
              </a:defRPr>
            </a:lvl1pPr>
          </a:lstStyle>
          <a:p>
            <a:pPr algn="ctr">
              <a:defRPr/>
            </a:pPr>
            <a:endParaRPr lang="ja-JP" altLang="en-US" dirty="0">
              <a:solidFill>
                <a:srgbClr val="000000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16917" y="6524625"/>
            <a:ext cx="369887" cy="19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100">
                <a:latin typeface="ＭＳ Ｐゴシック" panose="020B0600070205080204" pitchFamily="50" charset="-128"/>
              </a:defRPr>
            </a:lvl1pPr>
          </a:lstStyle>
          <a:p>
            <a:pPr>
              <a:defRPr/>
            </a:pPr>
            <a:fld id="{FB073E29-CA0C-4D17-BD83-4FFBC4E62AA2}" type="slidenum">
              <a:rPr lang="ja-JP" altLang="en-US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ja-JP" altLang="en-US">
              <a:solidFill>
                <a:srgbClr val="000000"/>
              </a:solidFill>
            </a:endParaRPr>
          </a:p>
        </p:txBody>
      </p:sp>
      <p:sp>
        <p:nvSpPr>
          <p:cNvPr id="2" name="Rectangle 7"/>
          <p:cNvSpPr>
            <a:spLocks noChangeArrowheads="1"/>
          </p:cNvSpPr>
          <p:nvPr/>
        </p:nvSpPr>
        <p:spPr bwMode="auto">
          <a:xfrm>
            <a:off x="468317" y="981079"/>
            <a:ext cx="8207375" cy="73025"/>
          </a:xfrm>
          <a:prstGeom prst="rect">
            <a:avLst/>
          </a:prstGeom>
          <a:gradFill rotWithShape="1">
            <a:gsLst>
              <a:gs pos="0">
                <a:srgbClr val="333399"/>
              </a:gs>
              <a:gs pos="100000">
                <a:srgbClr val="FFFFFF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Trebuchet MS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defRPr/>
            </a:pPr>
            <a:endParaRPr lang="ja-JP" altLang="en-US">
              <a:solidFill>
                <a:srgbClr val="000000"/>
              </a:solidFill>
              <a:ea typeface="HG丸ｺﾞｼｯｸM-PRO" pitchFamily="50" charset="-128"/>
            </a:endParaRPr>
          </a:p>
        </p:txBody>
      </p:sp>
      <p:sp>
        <p:nvSpPr>
          <p:cNvPr id="1031" name="Line 8"/>
          <p:cNvSpPr>
            <a:spLocks noChangeShapeType="1"/>
          </p:cNvSpPr>
          <p:nvPr/>
        </p:nvSpPr>
        <p:spPr bwMode="auto">
          <a:xfrm>
            <a:off x="468317" y="6524625"/>
            <a:ext cx="8207375" cy="0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0" hangingPunct="0"/>
            <a:endParaRPr lang="ja-JP" altLang="en-US">
              <a:solidFill>
                <a:srgbClr val="000000"/>
              </a:solidFill>
              <a:latin typeface="Trebuchet MS" panose="020B06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179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</p:sldLayoutIdLst>
  <p:hf sldNum="0"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kumimoji="1" sz="2000" b="1">
          <a:solidFill>
            <a:schemeClr val="tx2"/>
          </a:solidFill>
          <a:latin typeface="Meiryo UI" panose="020B0604030504040204" pitchFamily="50" charset="-128"/>
          <a:ea typeface="Meiryo UI" panose="020B0604030504040204" pitchFamily="50" charset="-128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Trebuchet MS" pitchFamily="34" charset="0"/>
          <a:ea typeface="HG丸ｺﾞｼｯｸM-PRO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Trebuchet MS" pitchFamily="34" charset="0"/>
          <a:ea typeface="HG丸ｺﾞｼｯｸM-PRO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Trebuchet MS" pitchFamily="34" charset="0"/>
          <a:ea typeface="HG丸ｺﾞｼｯｸM-PRO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Trebuchet MS" pitchFamily="34" charset="0"/>
          <a:ea typeface="HG丸ｺﾞｼｯｸM-PRO" pitchFamily="50" charset="-128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kumimoji="1" sz="1600" b="1">
          <a:solidFill>
            <a:schemeClr val="tx2"/>
          </a:solidFill>
          <a:latin typeface="ＭＳ Ｐゴシック" pitchFamily="50" charset="-128"/>
          <a:ea typeface="ＭＳ Ｐゴシック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1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12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1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kumimoji="1" sz="2000">
          <a:solidFill>
            <a:schemeClr val="tx1"/>
          </a:solidFill>
          <a:latin typeface="Arial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Arial" charset="0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hyperlink" Target="http://www.j-bps.com/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openxmlformats.org/officeDocument/2006/relationships/hyperlink" Target="http://www.j-bps.com/" TargetMode="Externa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.jpeg"/><Relationship Id="rId5" Type="http://schemas.openxmlformats.org/officeDocument/2006/relationships/hyperlink" Target="http://www.j-bps.com/" TargetMode="Externa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hyperlink" Target="http://www.j-bps.com/" TargetMode="External"/><Relationship Id="rId5" Type="http://schemas.openxmlformats.org/officeDocument/2006/relationships/image" Target="../media/image2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.jpeg"/><Relationship Id="rId4" Type="http://schemas.openxmlformats.org/officeDocument/2006/relationships/hyperlink" Target="http://www.j-bps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プレースホルダー 6" descr="テーブルの周りに座っている人のグループ">
            <a:extLst>
              <a:ext uri="{FF2B5EF4-FFF2-40B4-BE49-F238E27FC236}">
                <a16:creationId xmlns:a16="http://schemas.microsoft.com/office/drawing/2014/main" id="{A4822BE4-70F9-C61E-D28E-85A20B2549FF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7107" r="3892" b="-1"/>
          <a:stretch>
            <a:fillRect/>
          </a:stretch>
        </p:blipFill>
        <p:spPr bwMode="auto">
          <a:xfrm>
            <a:off x="20" y="10"/>
            <a:ext cx="9143980" cy="68579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B1EB5F06-C988-1B51-C1C0-5A9040BA94C1}"/>
              </a:ext>
            </a:extLst>
          </p:cNvPr>
          <p:cNvSpPr/>
          <p:nvPr/>
        </p:nvSpPr>
        <p:spPr>
          <a:xfrm>
            <a:off x="0" y="0"/>
            <a:ext cx="9143980" cy="6857990"/>
          </a:xfrm>
          <a:prstGeom prst="rect">
            <a:avLst/>
          </a:prstGeom>
          <a:solidFill>
            <a:srgbClr val="09536D">
              <a:alpha val="8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" name="Text Box 4">
            <a:extLst>
              <a:ext uri="{FF2B5EF4-FFF2-40B4-BE49-F238E27FC236}">
                <a16:creationId xmlns:a16="http://schemas.microsoft.com/office/drawing/2014/main" id="{C506F217-21F7-0746-6AFB-D28C6AC40142}"/>
              </a:ext>
            </a:extLst>
          </p:cNvPr>
          <p:cNvSpPr txBox="1">
            <a:spLocks/>
          </p:cNvSpPr>
          <p:nvPr/>
        </p:nvSpPr>
        <p:spPr bwMode="auto">
          <a:xfrm>
            <a:off x="-20" y="4355888"/>
            <a:ext cx="9144000" cy="1764000"/>
          </a:xfrm>
          <a:prstGeom prst="rect">
            <a:avLst/>
          </a:prstGeom>
          <a:solidFill>
            <a:schemeClr val="bg1">
              <a:alpha val="98000"/>
            </a:schemeClr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07" tIns="180000" rIns="91407" bIns="45705" anchor="t">
            <a:spAutoFit/>
          </a:bodyPr>
          <a:lstStyle/>
          <a:p>
            <a:pPr lvl="4" algn="ctr">
              <a:spcBef>
                <a:spcPts val="1200"/>
              </a:spcBef>
              <a:spcAft>
                <a:spcPts val="0"/>
              </a:spcAft>
              <a:defRPr/>
            </a:pPr>
            <a:r>
              <a:rPr lang="ja-JP" altLang="en-US" sz="2800" b="1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制度は整っているのに、なぜ動けない？</a:t>
            </a:r>
            <a:endParaRPr lang="en-US" altLang="ja-JP" sz="24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4" algn="ctr">
              <a:spcBef>
                <a:spcPts val="1200"/>
              </a:spcBef>
              <a:spcAft>
                <a:spcPts val="0"/>
              </a:spcAft>
              <a:defRPr/>
            </a:pPr>
            <a:r>
              <a:rPr lang="ja-JP" altLang="en-US" sz="2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～女性社員の“その先”を支えるキャリア再起動プログラム～</a:t>
            </a:r>
            <a:endParaRPr lang="en-US" altLang="ja-JP" sz="3300" dirty="0">
              <a:solidFill>
                <a:srgbClr val="00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lvl="4" algn="ctr">
              <a:spcBef>
                <a:spcPts val="1200"/>
              </a:spcBef>
              <a:spcAft>
                <a:spcPts val="1200"/>
              </a:spcAft>
              <a:defRPr/>
            </a:pPr>
            <a:r>
              <a:rPr lang="ja-JP" altLang="en-US" sz="2800" b="1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ご提案書</a:t>
            </a:r>
            <a:endParaRPr lang="en-US" altLang="ja-JP" sz="2800" b="1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21D9ED4-4BED-509E-4337-A9EAC6AE747E}"/>
              </a:ext>
            </a:extLst>
          </p:cNvPr>
          <p:cNvSpPr/>
          <p:nvPr/>
        </p:nvSpPr>
        <p:spPr>
          <a:xfrm>
            <a:off x="-21" y="3645024"/>
            <a:ext cx="9144001" cy="540000"/>
          </a:xfrm>
          <a:prstGeom prst="rect">
            <a:avLst/>
          </a:prstGeom>
          <a:solidFill>
            <a:srgbClr val="09536D">
              <a:alpha val="95000"/>
            </a:srgbClr>
          </a:soli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ja-JP" altLang="en-US" sz="22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私の次の一歩を人的資本に変える　</a:t>
            </a:r>
            <a:r>
              <a:rPr lang="en-US" altLang="ja-JP" sz="25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Career Canvas</a:t>
            </a:r>
            <a:endParaRPr kumimoji="1" lang="ja-JP" altLang="en-US" sz="25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Text Box 4">
            <a:extLst>
              <a:ext uri="{FF2B5EF4-FFF2-40B4-BE49-F238E27FC236}">
                <a16:creationId xmlns:a16="http://schemas.microsoft.com/office/drawing/2014/main" id="{87869B60-FF49-FB3E-03B7-14AEE579AD01}"/>
              </a:ext>
            </a:extLst>
          </p:cNvPr>
          <p:cNvSpPr txBox="1">
            <a:spLocks/>
          </p:cNvSpPr>
          <p:nvPr/>
        </p:nvSpPr>
        <p:spPr bwMode="auto">
          <a:xfrm>
            <a:off x="0" y="210030"/>
            <a:ext cx="1907704" cy="504000"/>
          </a:xfrm>
          <a:prstGeom prst="rect">
            <a:avLst/>
          </a:prstGeom>
          <a:solidFill>
            <a:schemeClr val="bg1">
              <a:alpha val="98000"/>
            </a:schemeClr>
          </a:solidFill>
          <a:ln w="9525">
            <a:noFill/>
            <a:miter lim="800000"/>
            <a:headEnd/>
            <a:tailEnd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txBody>
          <a:bodyPr wrap="square" lIns="91407" tIns="180000" rIns="91407" bIns="45705" anchor="t">
            <a:spAutoFit/>
          </a:bodyPr>
          <a:lstStyle/>
          <a:p>
            <a:pPr algn="ctr">
              <a:spcBef>
                <a:spcPts val="1200"/>
              </a:spcBef>
              <a:spcAft>
                <a:spcPts val="0"/>
              </a:spcAft>
              <a:defRPr/>
            </a:pPr>
            <a:endParaRPr lang="en-US" altLang="ja-JP" sz="2800" b="1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7" name="図 6">
            <a:extLst>
              <a:ext uri="{FF2B5EF4-FFF2-40B4-BE49-F238E27FC236}">
                <a16:creationId xmlns:a16="http://schemas.microsoft.com/office/drawing/2014/main" id="{7DC33459-2D2F-5CF1-7F1D-4053588BCB2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7082" y="4576967"/>
            <a:ext cx="1480316" cy="753311"/>
          </a:xfrm>
          <a:prstGeom prst="rect">
            <a:avLst/>
          </a:prstGeom>
        </p:spPr>
      </p:pic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74E19B7D-50B9-F5A0-58CA-6602454E2D0F}"/>
              </a:ext>
            </a:extLst>
          </p:cNvPr>
          <p:cNvSpPr txBox="1"/>
          <p:nvPr/>
        </p:nvSpPr>
        <p:spPr>
          <a:xfrm>
            <a:off x="107504" y="215016"/>
            <a:ext cx="1800200" cy="5040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ja-JP" altLang="en-US" sz="2400" b="1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●●　御中</a:t>
            </a:r>
            <a:endParaRPr lang="en-US" altLang="ja-JP" sz="2400" b="1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9" name="図 8" descr="ロゴ&#10;&#10;自動的に生成された説明">
            <a:hlinkClick r:id="rId5"/>
            <a:extLst>
              <a:ext uri="{FF2B5EF4-FFF2-40B4-BE49-F238E27FC236}">
                <a16:creationId xmlns:a16="http://schemas.microsoft.com/office/drawing/2014/main" id="{E668430B-6E9D-DD17-57D8-EE6004A4DB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440" y="5379979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0B417C2F-7799-A3FB-D193-12626DC4CF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3783" y="6381328"/>
            <a:ext cx="4903786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pPr algn="r" eaLnBrk="1" hangingPunct="1">
              <a:spcBef>
                <a:spcPts val="600"/>
              </a:spcBef>
            </a:pPr>
            <a:r>
              <a:rPr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</a:t>
            </a:r>
            <a:r>
              <a: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年●月</a:t>
            </a:r>
            <a:r>
              <a:rPr lang="en-US" altLang="ja-JP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  </a:t>
            </a:r>
            <a:r>
              <a:rPr lang="ja-JP" altLang="en-US" sz="16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株式会社ビジネスプラスサポート</a:t>
            </a:r>
          </a:p>
        </p:txBody>
      </p:sp>
    </p:spTree>
    <p:extLst>
      <p:ext uri="{BB962C8B-B14F-4D97-AF65-F5344CB8AC3E}">
        <p14:creationId xmlns:p14="http://schemas.microsoft.com/office/powerpoint/2010/main" val="157837894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C52C67-98F5-FBC8-4659-E4BBF744BD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職場の妊婦">
            <a:extLst>
              <a:ext uri="{FF2B5EF4-FFF2-40B4-BE49-F238E27FC236}">
                <a16:creationId xmlns:a16="http://schemas.microsoft.com/office/drawing/2014/main" id="{7CB5CF1B-C0C8-0C5D-4BCD-4D69831B57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7" r="4200"/>
          <a:stretch>
            <a:fillRect/>
          </a:stretch>
        </p:blipFill>
        <p:spPr>
          <a:xfrm>
            <a:off x="10590" y="0"/>
            <a:ext cx="9122820" cy="685799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0ED9595-17AC-0636-E9B0-C332AC543A7E}"/>
              </a:ext>
            </a:extLst>
          </p:cNvPr>
          <p:cNvSpPr/>
          <p:nvPr/>
        </p:nvSpPr>
        <p:spPr>
          <a:xfrm>
            <a:off x="1059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A490AA04-3D12-3F47-CA6D-70124139B808}"/>
              </a:ext>
            </a:extLst>
          </p:cNvPr>
          <p:cNvSpPr/>
          <p:nvPr/>
        </p:nvSpPr>
        <p:spPr>
          <a:xfrm>
            <a:off x="1182" y="260743"/>
            <a:ext cx="3528392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91448FF1-19E7-E94B-CD92-B3EEC35CCC84}"/>
              </a:ext>
            </a:extLst>
          </p:cNvPr>
          <p:cNvSpPr txBox="1">
            <a:spLocks/>
          </p:cNvSpPr>
          <p:nvPr/>
        </p:nvSpPr>
        <p:spPr>
          <a:xfrm>
            <a:off x="179512" y="159270"/>
            <a:ext cx="352839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000" b="1" dirty="0">
                <a:solidFill>
                  <a:schemeClr val="bg1"/>
                </a:solidFill>
              </a:rPr>
              <a:t>３つのコースの概要と特徴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C8DFBDF7-2F14-331E-CA4F-4F95C97D3D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433172"/>
              </p:ext>
            </p:extLst>
          </p:nvPr>
        </p:nvGraphicFramePr>
        <p:xfrm>
          <a:off x="611560" y="1196752"/>
          <a:ext cx="7848872" cy="5332119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64707">
                  <a:extLst>
                    <a:ext uri="{9D8B030D-6E8A-4147-A177-3AD203B41FA5}">
                      <a16:colId xmlns:a16="http://schemas.microsoft.com/office/drawing/2014/main" val="1741396269"/>
                    </a:ext>
                  </a:extLst>
                </a:gridCol>
                <a:gridCol w="6284165">
                  <a:extLst>
                    <a:ext uri="{9D8B030D-6E8A-4147-A177-3AD203B41FA5}">
                      <a16:colId xmlns:a16="http://schemas.microsoft.com/office/drawing/2014/main" val="138312103"/>
                    </a:ext>
                  </a:extLst>
                </a:gridCol>
              </a:tblGrid>
              <a:tr h="80550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726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3: </a:t>
                      </a:r>
                      <a:r>
                        <a:rPr kumimoji="1" lang="ja-JP" altLang="en-US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スモールマネジメント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7681"/>
                  </a:ext>
                </a:extLst>
              </a:tr>
              <a:tr h="758222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内容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726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スモールマネジメント研修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21467"/>
                  </a:ext>
                </a:extLst>
              </a:tr>
              <a:tr h="3768395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chemeClr val="bg1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特徴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67260">
                        <a:alpha val="7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リーダーシップ、チームビルディング、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ワークラフマネジメントについて学ぶ事前動画学習付き。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管理職として部下をマネジメントするのではなく、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チームリーダーとしてより良いチームを作るための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スモールマネジメントを学ぶ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自己理解を深め、私らしいリーダーシップを考える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信頼関係の構築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自律自走のチームを作るために必要なこと、私の役割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チームビルディングに不可欠なコミュニケーション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自律自走するチームづくりのための目標設定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582429"/>
                  </a:ext>
                </a:extLst>
              </a:tr>
            </a:tbl>
          </a:graphicData>
        </a:graphic>
      </p:graphicFrame>
      <p:pic>
        <p:nvPicPr>
          <p:cNvPr id="3" name="図 2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505870E9-159B-B3B3-7C7E-52BA945CF8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376890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プレースホルダー 6" title="装飾">
            <a:extLst>
              <a:ext uri="{FF2B5EF4-FFF2-40B4-BE49-F238E27FC236}">
                <a16:creationId xmlns:a16="http://schemas.microsoft.com/office/drawing/2014/main" id="{C4B86062-F735-91AC-4920-2728C66BF63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5000"/>
          <a:stretch>
            <a:fillRect/>
          </a:stretch>
        </p:blipFill>
        <p:spPr bwMode="auto">
          <a:xfrm flipH="1"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4559F017-E877-165F-9961-F6A63E08716F}"/>
              </a:ext>
            </a:extLst>
          </p:cNvPr>
          <p:cNvSpPr/>
          <p:nvPr/>
        </p:nvSpPr>
        <p:spPr>
          <a:xfrm>
            <a:off x="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8AB6C56-940C-3515-CEBF-AD26A0756048}"/>
              </a:ext>
            </a:extLst>
          </p:cNvPr>
          <p:cNvSpPr/>
          <p:nvPr/>
        </p:nvSpPr>
        <p:spPr>
          <a:xfrm>
            <a:off x="-20" y="4505230"/>
            <a:ext cx="9144000" cy="2096968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" name="タイトル 1">
            <a:extLst>
              <a:ext uri="{FF2B5EF4-FFF2-40B4-BE49-F238E27FC236}">
                <a16:creationId xmlns:a16="http://schemas.microsoft.com/office/drawing/2014/main" id="{CBEC9771-3C34-1A83-4642-5FB806C196DD}"/>
              </a:ext>
            </a:extLst>
          </p:cNvPr>
          <p:cNvSpPr txBox="1">
            <a:spLocks/>
          </p:cNvSpPr>
          <p:nvPr/>
        </p:nvSpPr>
        <p:spPr>
          <a:xfrm>
            <a:off x="664654" y="2564904"/>
            <a:ext cx="7886700" cy="1800200"/>
          </a:xfrm>
          <a:prstGeom prst="rect">
            <a:avLst/>
          </a:prstGeom>
        </p:spPr>
        <p:txBody>
          <a:bodyPr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>
              <a:lnSpc>
                <a:spcPct val="150000"/>
              </a:lnSpc>
            </a:pPr>
            <a:r>
              <a:rPr lang="ja-JP" altLang="en-US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変化を支える共育ブランド</a:t>
            </a:r>
            <a:r>
              <a:rPr lang="en-US" altLang="ja-JP" sz="2400" b="1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Career</a:t>
            </a:r>
            <a:r>
              <a:rPr lang="ja-JP" altLang="en-US" sz="2400" b="1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en-US" altLang="ja-JP" sz="2400" b="1" kern="0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Canvas</a:t>
            </a:r>
            <a:r>
              <a:rPr lang="ja-JP" altLang="en-US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</a:t>
            </a:r>
            <a:br>
              <a:rPr lang="en-US" altLang="ja-JP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女性社員の未来キャリアを“諦める理由”を、</a:t>
            </a:r>
            <a:br>
              <a:rPr lang="en-US" altLang="ja-JP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400" b="1" kern="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“挑戦する動機”に変えていきます。</a:t>
            </a:r>
          </a:p>
        </p:txBody>
      </p:sp>
      <p:sp>
        <p:nvSpPr>
          <p:cNvPr id="5" name="テキスト プレースホルダー 2">
            <a:extLst>
              <a:ext uri="{FF2B5EF4-FFF2-40B4-BE49-F238E27FC236}">
                <a16:creationId xmlns:a16="http://schemas.microsoft.com/office/drawing/2014/main" id="{AD9C4D80-0115-B0F3-C737-FE327F10C927}"/>
              </a:ext>
            </a:extLst>
          </p:cNvPr>
          <p:cNvSpPr txBox="1">
            <a:spLocks/>
          </p:cNvSpPr>
          <p:nvPr/>
        </p:nvSpPr>
        <p:spPr>
          <a:xfrm>
            <a:off x="614125" y="4647276"/>
            <a:ext cx="7987758" cy="1934706"/>
          </a:xfrm>
          <a:prstGeom prst="rect">
            <a:avLst/>
          </a:prstGeom>
        </p:spPr>
        <p:txBody>
          <a:bodyPr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 algn="ctr">
              <a:lnSpc>
                <a:spcPct val="120000"/>
              </a:lnSpc>
              <a:buNone/>
            </a:pP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女性社員の</a:t>
            </a:r>
            <a:r>
              <a:rPr lang="ja-JP" altLang="en-US" sz="1800" b="1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＜タコツボ化現象＞</a:t>
            </a: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を変えたい企業様は、ぜひご相談ください。</a:t>
            </a:r>
            <a:endParaRPr lang="en-US" altLang="ja-JP" sz="1800" kern="0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“この会社での未来が見えるかどうか”が、社員の挑戦意欲を決めます。</a:t>
            </a:r>
            <a:endParaRPr lang="en-US" altLang="ja-JP" sz="1800" kern="0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indent="0" algn="ctr">
              <a:lnSpc>
                <a:spcPct val="120000"/>
              </a:lnSpc>
              <a:spcAft>
                <a:spcPts val="600"/>
              </a:spcAft>
              <a:buNone/>
            </a:pP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キャリアの選択肢を</a:t>
            </a:r>
            <a:r>
              <a:rPr lang="ja-JP" altLang="en-US" sz="1800" kern="0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“制度”</a:t>
            </a: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から</a:t>
            </a:r>
            <a:r>
              <a:rPr lang="ja-JP" altLang="en-US" sz="1800" kern="0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“対話と経験”</a:t>
            </a: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へ。</a:t>
            </a:r>
            <a:endParaRPr lang="en-US" altLang="ja-JP" sz="1800" kern="0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業務効率化と女性活躍推進に長年取り組み、</a:t>
            </a:r>
            <a:endParaRPr lang="en-US" altLang="ja-JP" sz="1800" kern="0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indent="0" algn="ctr">
              <a:lnSpc>
                <a:spcPct val="120000"/>
              </a:lnSpc>
              <a:buNone/>
            </a:pP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成果を挙げた</a:t>
            </a:r>
            <a:r>
              <a:rPr lang="en-US" altLang="ja-JP" sz="1800" b="1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BPS</a:t>
            </a:r>
            <a:r>
              <a:rPr lang="ja-JP" altLang="en-US" sz="1800" kern="0" dirty="0">
                <a:solidFill>
                  <a:srgbClr val="09536D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が、変化を起こす一歩を共に伴走します。</a:t>
            </a:r>
            <a:endParaRPr lang="en-US" altLang="ja-JP" sz="1800" kern="0" dirty="0">
              <a:solidFill>
                <a:srgbClr val="09536D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aphicFrame>
        <p:nvGraphicFramePr>
          <p:cNvPr id="6" name="表 5">
            <a:extLst>
              <a:ext uri="{FF2B5EF4-FFF2-40B4-BE49-F238E27FC236}">
                <a16:creationId xmlns:a16="http://schemas.microsoft.com/office/drawing/2014/main" id="{1EAE7A06-AB56-BD52-E607-A5C6DF192B2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38324392"/>
              </p:ext>
            </p:extLst>
          </p:nvPr>
        </p:nvGraphicFramePr>
        <p:xfrm>
          <a:off x="467544" y="440896"/>
          <a:ext cx="8184868" cy="2052000"/>
        </p:xfrm>
        <a:graphic>
          <a:graphicData uri="http://schemas.openxmlformats.org/drawingml/2006/table">
            <a:tbl>
              <a:tblPr/>
              <a:tblGrid>
                <a:gridCol w="3816424">
                  <a:extLst>
                    <a:ext uri="{9D8B030D-6E8A-4147-A177-3AD203B41FA5}">
                      <a16:colId xmlns:a16="http://schemas.microsoft.com/office/drawing/2014/main" val="2504731468"/>
                    </a:ext>
                  </a:extLst>
                </a:gridCol>
                <a:gridCol w="4368444">
                  <a:extLst>
                    <a:ext uri="{9D8B030D-6E8A-4147-A177-3AD203B41FA5}">
                      <a16:colId xmlns:a16="http://schemas.microsoft.com/office/drawing/2014/main" val="2453040679"/>
                    </a:ext>
                  </a:extLst>
                </a:gridCol>
              </a:tblGrid>
              <a:tr h="513000"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Before（</a:t>
                      </a:r>
                      <a:r>
                        <a:rPr lang="ja-JP" altLang="en-US" sz="1600" b="1" dirty="0">
                          <a:solidFill>
                            <a:schemeClr val="bg1"/>
                          </a:solidFill>
                          <a:latin typeface="+mn-ea"/>
                          <a:ea typeface="+mn-ea"/>
                        </a:rPr>
                        <a:t>受講前）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9536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b="1" dirty="0">
                          <a:solidFill>
                            <a:srgbClr val="084F68"/>
                          </a:solidFill>
                          <a:latin typeface="+mn-ea"/>
                          <a:ea typeface="+mn-ea"/>
                        </a:rPr>
                        <a:t>After（</a:t>
                      </a:r>
                      <a:r>
                        <a:rPr lang="ja-JP" altLang="en-US" sz="1600" b="1" dirty="0">
                          <a:solidFill>
                            <a:srgbClr val="084F68"/>
                          </a:solidFill>
                          <a:latin typeface="+mn-ea"/>
                          <a:ea typeface="+mn-ea"/>
                        </a:rPr>
                        <a:t>受講後）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4BCC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316378"/>
                  </a:ext>
                </a:extLst>
              </a:tr>
              <a:tr h="51300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育休明け→現場復帰→日々の業務で手一杯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キャリアの再設計ができて、挑戦意欲が高まる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2329157"/>
                  </a:ext>
                </a:extLst>
              </a:tr>
              <a:tr h="51300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管理職は自分に関係ないと思っている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自分のスタイルで貢献する道が見える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90018782"/>
                  </a:ext>
                </a:extLst>
              </a:tr>
              <a:tr h="513000"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スキルや経験の棚卸しができていない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ja-JP" altLang="en-US" sz="1400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スキルや強みを言語化し、人事にも伝わる</a:t>
                      </a:r>
                    </a:p>
                  </a:txBody>
                  <a:tcPr anchor="ctr">
                    <a:lnL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bg1">
                          <a:lumMod val="6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40205445"/>
                  </a:ext>
                </a:extLst>
              </a:tr>
            </a:tbl>
          </a:graphicData>
        </a:graphic>
      </p:graphicFrame>
      <p:sp>
        <p:nvSpPr>
          <p:cNvPr id="7" name="矢印: 右 6">
            <a:extLst>
              <a:ext uri="{FF2B5EF4-FFF2-40B4-BE49-F238E27FC236}">
                <a16:creationId xmlns:a16="http://schemas.microsoft.com/office/drawing/2014/main" id="{D5B1CB8D-11A1-DDAE-A166-EF8E781896AB}"/>
              </a:ext>
            </a:extLst>
          </p:cNvPr>
          <p:cNvSpPr/>
          <p:nvPr/>
        </p:nvSpPr>
        <p:spPr>
          <a:xfrm>
            <a:off x="3779912" y="548680"/>
            <a:ext cx="1008000" cy="288000"/>
          </a:xfrm>
          <a:prstGeom prst="rightArrow">
            <a:avLst>
              <a:gd name="adj1" fmla="val 37301"/>
              <a:gd name="adj2" fmla="val 62699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9" name="図 8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01ECED0D-C53D-CF24-6AD8-D5B79532E1D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933120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図プレースホルダー 15" descr="間取り図を確認する人々">
            <a:extLst>
              <a:ext uri="{FF2B5EF4-FFF2-40B4-BE49-F238E27FC236}">
                <a16:creationId xmlns:a16="http://schemas.microsoft.com/office/drawing/2014/main" id="{5C90E991-0642-E87B-36C7-326B172EE42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alphaModFix amt="20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536" r="11844"/>
          <a:stretch>
            <a:fillRect/>
          </a:stretch>
        </p:blipFill>
        <p:spPr bwMode="auto">
          <a:xfrm>
            <a:off x="0" y="4598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A0BE502-B167-024C-43DA-87F3066CC088}"/>
              </a:ext>
            </a:extLst>
          </p:cNvPr>
          <p:cNvSpPr/>
          <p:nvPr/>
        </p:nvSpPr>
        <p:spPr>
          <a:xfrm>
            <a:off x="0" y="0"/>
            <a:ext cx="9143980" cy="6857990"/>
          </a:xfrm>
          <a:prstGeom prst="rect">
            <a:avLst/>
          </a:prstGeom>
          <a:solidFill>
            <a:srgbClr val="09536D">
              <a:alpha val="67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15287C89-A3AC-7479-A382-CECF98CE6CC4}"/>
              </a:ext>
            </a:extLst>
          </p:cNvPr>
          <p:cNvSpPr/>
          <p:nvPr/>
        </p:nvSpPr>
        <p:spPr>
          <a:xfrm>
            <a:off x="1936" y="1214746"/>
            <a:ext cx="9144000" cy="2096968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61FC1B1E-44C3-52C5-3B1C-2F50E0D52686}"/>
              </a:ext>
            </a:extLst>
          </p:cNvPr>
          <p:cNvSpPr txBox="1">
            <a:spLocks/>
          </p:cNvSpPr>
          <p:nvPr/>
        </p:nvSpPr>
        <p:spPr>
          <a:xfrm>
            <a:off x="467543" y="1355936"/>
            <a:ext cx="8674521" cy="2292274"/>
          </a:xfrm>
          <a:prstGeom prst="rect">
            <a:avLst/>
          </a:prstGeom>
        </p:spPr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tx2"/>
                </a:solidFill>
                <a:latin typeface="Arial" charset="0"/>
                <a:ea typeface="ＭＳ Ｐゴシック" pitchFamily="50" charset="-128"/>
              </a:defRPr>
            </a:lvl9pPr>
          </a:lstStyle>
          <a:p>
            <a:pPr algn="l">
              <a:spcBef>
                <a:spcPts val="600"/>
              </a:spcBef>
              <a:spcAft>
                <a:spcPts val="600"/>
              </a:spcAft>
            </a:pPr>
            <a:r>
              <a:rPr lang="en-US" altLang="ja-JP" sz="2400" b="1" kern="0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▶︎ </a:t>
            </a:r>
            <a:r>
              <a:rPr lang="ja-JP" altLang="ja-JP" sz="2400" b="1" kern="0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制度と意欲のギャップが生まれている</a:t>
            </a:r>
            <a:endParaRPr lang="en-US" altLang="ja-JP" sz="2400" b="1" kern="0" dirty="0">
              <a:solidFill>
                <a:srgbClr val="09536D"/>
              </a:solidFill>
              <a:highlight>
                <a:srgbClr val="FFFFCC"/>
              </a:highligh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l">
              <a:lnSpc>
                <a:spcPts val="2880"/>
              </a:lnSpc>
              <a:spcBef>
                <a:spcPts val="600"/>
              </a:spcBef>
              <a:spcAft>
                <a:spcPts val="600"/>
              </a:spcAft>
            </a:pP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制度（</a:t>
            </a: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産休</a:t>
            </a: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育休・時短</a:t>
            </a: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勤務</a:t>
            </a: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・在宅</a:t>
            </a: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ワーク</a:t>
            </a: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）は整備済</a:t>
            </a:r>
            <a:br>
              <a:rPr lang="en-US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しかし</a:t>
            </a: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、</a:t>
            </a: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「管理職になりたくない女性」「育休後にパートを選ぶ女性」が多い</a:t>
            </a:r>
            <a:b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さらなる</a:t>
            </a: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リソース投入に慎重になりつつある</a:t>
            </a:r>
            <a:r>
              <a:rPr lang="ja-JP" altLang="en-US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のでは？</a:t>
            </a:r>
            <a:endParaRPr lang="ja-JP" altLang="en-US" sz="2400" kern="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2" name="正方形/長方形 11">
            <a:extLst>
              <a:ext uri="{FF2B5EF4-FFF2-40B4-BE49-F238E27FC236}">
                <a16:creationId xmlns:a16="http://schemas.microsoft.com/office/drawing/2014/main" id="{E902AF2C-0198-6CEE-E249-9BA2A7C52D1A}"/>
              </a:ext>
            </a:extLst>
          </p:cNvPr>
          <p:cNvSpPr/>
          <p:nvPr/>
        </p:nvSpPr>
        <p:spPr>
          <a:xfrm>
            <a:off x="0" y="3637769"/>
            <a:ext cx="9144000" cy="1656000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7" name="テキスト プレースホルダー 2">
            <a:extLst>
              <a:ext uri="{FF2B5EF4-FFF2-40B4-BE49-F238E27FC236}">
                <a16:creationId xmlns:a16="http://schemas.microsoft.com/office/drawing/2014/main" id="{FC166AB8-9993-3985-CBB6-FB4E019B34D2}"/>
              </a:ext>
            </a:extLst>
          </p:cNvPr>
          <p:cNvSpPr txBox="1">
            <a:spLocks/>
          </p:cNvSpPr>
          <p:nvPr/>
        </p:nvSpPr>
        <p:spPr>
          <a:xfrm>
            <a:off x="485980" y="3770591"/>
            <a:ext cx="8572500" cy="1404184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kumimoji="1"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eaLnBrk="1" fontAlgn="base" hangingPunct="1">
              <a:spcBef>
                <a:spcPct val="20000"/>
              </a:spcBef>
              <a:spcAft>
                <a:spcPct val="0"/>
              </a:spcAft>
              <a:buChar char="»"/>
              <a:defRPr kumimoji="1"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ja-JP" altLang="en-US" sz="2400" b="1" kern="0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 女性活躍推進施策が向き合う課題</a:t>
            </a:r>
            <a:endParaRPr lang="en-US" altLang="ja-JP" sz="2400" b="1" kern="0" dirty="0">
              <a:solidFill>
                <a:srgbClr val="09536D"/>
              </a:solidFill>
              <a:highlight>
                <a:srgbClr val="FFFFCC"/>
              </a:highligh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lnSpc>
                <a:spcPts val="288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管理職登用率や女性比率など定量目標の限界</a:t>
            </a:r>
          </a:p>
          <a:p>
            <a:pPr>
              <a:lnSpc>
                <a:spcPts val="2880"/>
              </a:lnSpc>
              <a:buFont typeface="Arial" panose="020B0604020202020204" pitchFamily="34" charset="0"/>
              <a:buChar char="•"/>
            </a:pPr>
            <a:r>
              <a:rPr lang="ja-JP" altLang="ja-JP" sz="2000" kern="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一人ひとりのキャリア選択をどう支援するかが問われている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E2E146BB-D8FC-877F-DA43-FFFE4342BD07}"/>
              </a:ext>
            </a:extLst>
          </p:cNvPr>
          <p:cNvSpPr/>
          <p:nvPr/>
        </p:nvSpPr>
        <p:spPr>
          <a:xfrm>
            <a:off x="1182" y="362315"/>
            <a:ext cx="3778730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8" name="タイトル 1">
            <a:extLst>
              <a:ext uri="{FF2B5EF4-FFF2-40B4-BE49-F238E27FC236}">
                <a16:creationId xmlns:a16="http://schemas.microsoft.com/office/drawing/2014/main" id="{585C9356-1E74-DABA-BFC0-FED16E04A7C6}"/>
              </a:ext>
            </a:extLst>
          </p:cNvPr>
          <p:cNvSpPr txBox="1">
            <a:spLocks/>
          </p:cNvSpPr>
          <p:nvPr/>
        </p:nvSpPr>
        <p:spPr>
          <a:xfrm>
            <a:off x="282284" y="290212"/>
            <a:ext cx="335361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215" b="1" dirty="0">
                <a:solidFill>
                  <a:schemeClr val="bg1"/>
                </a:solidFill>
              </a:rPr>
              <a:t>女性活躍推進施策の課題</a:t>
            </a:r>
          </a:p>
        </p:txBody>
      </p:sp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F97FE69C-2168-BD29-F64E-C2DF5A5947DC}"/>
              </a:ext>
            </a:extLst>
          </p:cNvPr>
          <p:cNvSpPr/>
          <p:nvPr/>
        </p:nvSpPr>
        <p:spPr>
          <a:xfrm>
            <a:off x="590928" y="5500830"/>
            <a:ext cx="7962124" cy="1008112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「女性社員のリテンションとキャリアアップへの挑戦」</a:t>
            </a:r>
            <a:endParaRPr kumimoji="1" lang="en-US" altLang="ja-JP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/>
            <a:r>
              <a:rPr lang="ja-JP" altLang="en-US" sz="2400" b="1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を同時に支える視点へのシフトが必要！</a:t>
            </a:r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9342BEEF-6232-B3F7-567C-E9C6082BA497}"/>
              </a:ext>
            </a:extLst>
          </p:cNvPr>
          <p:cNvSpPr/>
          <p:nvPr/>
        </p:nvSpPr>
        <p:spPr>
          <a:xfrm>
            <a:off x="863990" y="6508942"/>
            <a:ext cx="7416000" cy="72000"/>
          </a:xfrm>
          <a:prstGeom prst="rect">
            <a:avLst/>
          </a:prstGeom>
          <a:gradFill>
            <a:gsLst>
              <a:gs pos="0">
                <a:srgbClr val="BBE0E3"/>
              </a:gs>
              <a:gs pos="100000">
                <a:srgbClr val="0B6787"/>
              </a:gs>
            </a:gsLst>
            <a:lin ang="0" scaled="1"/>
          </a:gradFill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5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pic>
        <p:nvPicPr>
          <p:cNvPr id="2" name="図 1" descr="ロゴ&#10;&#10;自動的に生成された説明">
            <a:hlinkClick r:id="rId5"/>
            <a:extLst>
              <a:ext uri="{FF2B5EF4-FFF2-40B4-BE49-F238E27FC236}">
                <a16:creationId xmlns:a16="http://schemas.microsoft.com/office/drawing/2014/main" id="{FDEC2318-BAA0-1E01-7516-7119F5A069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454735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正方形/長方形 15">
            <a:extLst>
              <a:ext uri="{FF2B5EF4-FFF2-40B4-BE49-F238E27FC236}">
                <a16:creationId xmlns:a16="http://schemas.microsoft.com/office/drawing/2014/main" id="{B2E6372A-F182-2300-F59D-91FCBA44C70A}"/>
              </a:ext>
            </a:extLst>
          </p:cNvPr>
          <p:cNvSpPr/>
          <p:nvPr/>
        </p:nvSpPr>
        <p:spPr>
          <a:xfrm>
            <a:off x="4710218" y="2937933"/>
            <a:ext cx="4153934" cy="1512000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  <a:effectLst>
            <a:outerShdw blurRad="127000" algn="ctr">
              <a:srgbClr val="000000">
                <a:alpha val="27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b="1" dirty="0">
              <a:solidFill>
                <a:srgbClr val="09536D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</p:txBody>
      </p:sp>
      <p:pic>
        <p:nvPicPr>
          <p:cNvPr id="8" name="図プレースホルダー 7" descr="手を重ねて置いていく人々のグループ ">
            <a:extLst>
              <a:ext uri="{FF2B5EF4-FFF2-40B4-BE49-F238E27FC236}">
                <a16:creationId xmlns:a16="http://schemas.microsoft.com/office/drawing/2014/main" id="{642CADEF-4496-197C-E7D2-D14A8F27691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duotone>
              <a:prstClr val="black"/>
              <a:schemeClr val="accent3">
                <a:tint val="45000"/>
                <a:satMod val="400000"/>
              </a:schemeClr>
            </a:duotone>
            <a:alphaModFix amt="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5639"/>
          <a:stretch>
            <a:fillRect/>
          </a:stretch>
        </p:blipFill>
        <p:spPr bwMode="auto">
          <a:xfrm>
            <a:off x="0" y="5301218"/>
            <a:ext cx="9144000" cy="15567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正方形/長方形 8">
            <a:extLst>
              <a:ext uri="{FF2B5EF4-FFF2-40B4-BE49-F238E27FC236}">
                <a16:creationId xmlns:a16="http://schemas.microsoft.com/office/drawing/2014/main" id="{B4CC195B-8239-3E2F-9470-062B263782CC}"/>
              </a:ext>
            </a:extLst>
          </p:cNvPr>
          <p:cNvSpPr/>
          <p:nvPr/>
        </p:nvSpPr>
        <p:spPr>
          <a:xfrm>
            <a:off x="0" y="5301208"/>
            <a:ext cx="9143980" cy="1556782"/>
          </a:xfrm>
          <a:prstGeom prst="rect">
            <a:avLst/>
          </a:prstGeom>
          <a:solidFill>
            <a:srgbClr val="09536D">
              <a:alpha val="7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15864AE4-D0EE-DD49-70B8-F5DC6A7C5096}"/>
              </a:ext>
            </a:extLst>
          </p:cNvPr>
          <p:cNvSpPr/>
          <p:nvPr/>
        </p:nvSpPr>
        <p:spPr>
          <a:xfrm>
            <a:off x="20" y="0"/>
            <a:ext cx="9143980" cy="1039513"/>
          </a:xfrm>
          <a:prstGeom prst="rect">
            <a:avLst/>
          </a:prstGeom>
          <a:solidFill>
            <a:srgbClr val="09536D">
              <a:alpha val="70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graphicFrame>
        <p:nvGraphicFramePr>
          <p:cNvPr id="3" name="グラフ 2">
            <a:extLst>
              <a:ext uri="{FF2B5EF4-FFF2-40B4-BE49-F238E27FC236}">
                <a16:creationId xmlns:a16="http://schemas.microsoft.com/office/drawing/2014/main" id="{20A64426-BE29-F4FF-B04A-FF71F6D6305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01386005"/>
              </p:ext>
            </p:extLst>
          </p:nvPr>
        </p:nvGraphicFramePr>
        <p:xfrm>
          <a:off x="121041" y="1526905"/>
          <a:ext cx="4312741" cy="27998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4" name="正方形/長方形 13">
            <a:extLst>
              <a:ext uri="{FF2B5EF4-FFF2-40B4-BE49-F238E27FC236}">
                <a16:creationId xmlns:a16="http://schemas.microsoft.com/office/drawing/2014/main" id="{B98693B6-C999-EEB3-E737-3BC29D8B164F}"/>
              </a:ext>
            </a:extLst>
          </p:cNvPr>
          <p:cNvSpPr/>
          <p:nvPr/>
        </p:nvSpPr>
        <p:spPr>
          <a:xfrm>
            <a:off x="4710218" y="1526906"/>
            <a:ext cx="4153934" cy="1304945"/>
          </a:xfrm>
          <a:prstGeom prst="rect">
            <a:avLst/>
          </a:prstGeom>
          <a:solidFill>
            <a:schemeClr val="bg1">
              <a:alpha val="91000"/>
            </a:schemeClr>
          </a:solidFill>
          <a:ln>
            <a:noFill/>
          </a:ln>
          <a:effectLst>
            <a:outerShdw blurRad="127000" algn="ctr">
              <a:srgbClr val="000000">
                <a:alpha val="27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 sz="2400" b="1" dirty="0">
              <a:solidFill>
                <a:srgbClr val="09536D"/>
              </a:solidFill>
              <a:latin typeface="MS UI Gothic" panose="020B0600070205080204" pitchFamily="50" charset="-128"/>
              <a:ea typeface="MS UI Gothic" panose="020B0600070205080204" pitchFamily="50" charset="-128"/>
            </a:endParaRPr>
          </a:p>
        </p:txBody>
      </p:sp>
      <p:sp>
        <p:nvSpPr>
          <p:cNvPr id="4" name="テキスト ボックス 3">
            <a:extLst>
              <a:ext uri="{FF2B5EF4-FFF2-40B4-BE49-F238E27FC236}">
                <a16:creationId xmlns:a16="http://schemas.microsoft.com/office/drawing/2014/main" id="{50A392D7-51F7-189D-3BDB-EA10B1613786}"/>
              </a:ext>
            </a:extLst>
          </p:cNvPr>
          <p:cNvSpPr txBox="1"/>
          <p:nvPr/>
        </p:nvSpPr>
        <p:spPr>
          <a:xfrm>
            <a:off x="4714557" y="1556316"/>
            <a:ext cx="3970423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① 女性労働力人口 → 増加（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45.1%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）</a:t>
            </a:r>
          </a:p>
          <a:p>
            <a:pPr>
              <a:spcBef>
                <a:spcPts val="600"/>
              </a:spcBef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② 女性管理職比率 → 約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12.7%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（停滞）</a:t>
            </a:r>
          </a:p>
          <a:p>
            <a:pPr>
              <a:spcBef>
                <a:spcPts val="600"/>
              </a:spcBef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③ 昇進意欲が低い → 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42.4%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の企業で課題</a:t>
            </a:r>
          </a:p>
          <a:p>
            <a:pPr>
              <a:spcBef>
                <a:spcPts val="600"/>
              </a:spcBef>
            </a:pP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④ 女性活躍推進に取り組んでいる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 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→ 約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62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％</a:t>
            </a:r>
            <a:endParaRPr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テキスト ボックス 4">
            <a:extLst>
              <a:ext uri="{FF2B5EF4-FFF2-40B4-BE49-F238E27FC236}">
                <a16:creationId xmlns:a16="http://schemas.microsoft.com/office/drawing/2014/main" id="{F86B5CAA-1FD4-8B36-C0EA-85D11F6F1195}"/>
              </a:ext>
            </a:extLst>
          </p:cNvPr>
          <p:cNvSpPr txBox="1"/>
          <p:nvPr/>
        </p:nvSpPr>
        <p:spPr>
          <a:xfrm>
            <a:off x="4781935" y="2999891"/>
            <a:ext cx="390304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▶グラフで使用した数値と出典一覧</a:t>
            </a:r>
          </a:p>
          <a:p>
            <a:r>
              <a:rPr lang="ja-JP" altLang="en-US" sz="1400" dirty="0">
                <a:highlight>
                  <a:srgbClr val="BBE0E3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指標名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	　　　　　　　　　　　　　     </a:t>
            </a:r>
            <a:r>
              <a:rPr lang="ja-JP" altLang="en-US" sz="1400" dirty="0">
                <a:highlight>
                  <a:srgbClr val="BBE0E3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数値</a:t>
            </a:r>
            <a:endParaRPr lang="en-US" altLang="ja-JP" sz="1400" dirty="0">
              <a:highlight>
                <a:srgbClr val="BBE0E3"/>
              </a:highlight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女性労働力人口比率        　　　　　　   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45.1%</a:t>
            </a:r>
          </a:p>
          <a:p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女性管理職比率（課長級以上　　 　 　約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12.7%</a:t>
            </a:r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　　　</a:t>
            </a:r>
            <a:endParaRPr lang="en-US" altLang="ja-JP" sz="1400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昇進意欲の課題（企業側回答）　     　　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42.4%</a:t>
            </a:r>
          </a:p>
          <a:p>
            <a:r>
              <a:rPr lang="ja-JP" altLang="en-US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女性活躍推進への取り組み（全業種）　    </a:t>
            </a:r>
            <a:r>
              <a:rPr lang="en-US" altLang="ja-JP" sz="14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62%</a:t>
            </a:r>
          </a:p>
        </p:txBody>
      </p:sp>
      <p:sp>
        <p:nvSpPr>
          <p:cNvPr id="6" name="テキスト ボックス 5">
            <a:extLst>
              <a:ext uri="{FF2B5EF4-FFF2-40B4-BE49-F238E27FC236}">
                <a16:creationId xmlns:a16="http://schemas.microsoft.com/office/drawing/2014/main" id="{6E7D35E3-0711-441E-9ADA-6F111CC2EBD3}"/>
              </a:ext>
            </a:extLst>
          </p:cNvPr>
          <p:cNvSpPr txBox="1"/>
          <p:nvPr/>
        </p:nvSpPr>
        <p:spPr>
          <a:xfrm>
            <a:off x="639098" y="5534197"/>
            <a:ext cx="7806089" cy="1066959"/>
          </a:xfrm>
          <a:prstGeom prst="rect">
            <a:avLst/>
          </a:prstGeom>
          <a:solidFill>
            <a:srgbClr val="09536D"/>
          </a:solidFill>
          <a:ln>
            <a:noFill/>
          </a:ln>
          <a:effectLst>
            <a:outerShdw blurRad="165100" algn="tl" rotWithShape="0">
              <a:schemeClr val="bg1">
                <a:lumMod val="85000"/>
                <a:alpha val="81000"/>
              </a:schemeClr>
            </a:outerShdw>
          </a:effectLst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</a:pP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spcBef>
                <a:spcPts val="200"/>
              </a:spcBef>
            </a:pPr>
            <a:endParaRPr lang="en-US" altLang="ja-JP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spcBef>
                <a:spcPts val="200"/>
              </a:spcBef>
            </a:pPr>
            <a:endParaRPr lang="ja-JP" altLang="en-US" sz="2000" b="1" dirty="0"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B6FE3F69-03F8-AAE3-46A9-899102243D6E}"/>
              </a:ext>
            </a:extLst>
          </p:cNvPr>
          <p:cNvSpPr/>
          <p:nvPr/>
        </p:nvSpPr>
        <p:spPr>
          <a:xfrm>
            <a:off x="340007" y="873053"/>
            <a:ext cx="8548344" cy="425580"/>
          </a:xfrm>
          <a:prstGeom prst="rect">
            <a:avLst/>
          </a:prstGeom>
          <a:solidFill>
            <a:srgbClr val="F3F9FA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“整備”から“活躍”へ。人的資本としての女性キャリアがいま問われています</a:t>
            </a: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933FCF70-3D4D-7ACD-F1A2-3824C45C0545}"/>
              </a:ext>
            </a:extLst>
          </p:cNvPr>
          <p:cNvSpPr txBox="1"/>
          <p:nvPr/>
        </p:nvSpPr>
        <p:spPr>
          <a:xfrm>
            <a:off x="768520" y="5542328"/>
            <a:ext cx="7691318" cy="9746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200"/>
              </a:spcBef>
            </a:pPr>
            <a:r>
              <a:rPr lang="ja-JP" altLang="en-US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人的資本経営における「見えにくい値値（埋もれた可能性）」を可視化し、</a:t>
            </a:r>
            <a:endParaRPr lang="en-US" altLang="ja-JP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algn="ctr">
              <a:spcBef>
                <a:spcPts val="200"/>
              </a:spcBef>
            </a:pPr>
            <a:r>
              <a:rPr lang="ja-JP" altLang="en-US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エンパワーメントと再貢献に繋げる枠組みとして、</a:t>
            </a:r>
          </a:p>
          <a:p>
            <a:pPr algn="ctr">
              <a:spcBef>
                <a:spcPts val="200"/>
              </a:spcBef>
            </a:pPr>
            <a:r>
              <a:rPr lang="en-US" altLang="ja-JP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BPS Career Canvas</a:t>
            </a:r>
            <a:r>
              <a:rPr lang="ja-JP" altLang="en-US" sz="1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</a:t>
            </a:r>
            <a:r>
              <a:rPr lang="ja-JP" altLang="en-US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は制度と実践をつなぐ架け橋になります。</a:t>
            </a:r>
          </a:p>
        </p:txBody>
      </p:sp>
      <p:sp>
        <p:nvSpPr>
          <p:cNvPr id="11" name="正方形/長方形 10">
            <a:extLst>
              <a:ext uri="{FF2B5EF4-FFF2-40B4-BE49-F238E27FC236}">
                <a16:creationId xmlns:a16="http://schemas.microsoft.com/office/drawing/2014/main" id="{E8F6E086-F422-2733-ECE1-F8286B36BEE9}"/>
              </a:ext>
            </a:extLst>
          </p:cNvPr>
          <p:cNvSpPr/>
          <p:nvPr/>
        </p:nvSpPr>
        <p:spPr>
          <a:xfrm>
            <a:off x="-12028" y="134590"/>
            <a:ext cx="3778730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2" name="タイトル 1">
            <a:extLst>
              <a:ext uri="{FF2B5EF4-FFF2-40B4-BE49-F238E27FC236}">
                <a16:creationId xmlns:a16="http://schemas.microsoft.com/office/drawing/2014/main" id="{9CA842A6-DB62-E478-B35F-42C1ADD3888B}"/>
              </a:ext>
            </a:extLst>
          </p:cNvPr>
          <p:cNvSpPr txBox="1">
            <a:spLocks/>
          </p:cNvSpPr>
          <p:nvPr/>
        </p:nvSpPr>
        <p:spPr>
          <a:xfrm>
            <a:off x="64937" y="198850"/>
            <a:ext cx="3673607" cy="455003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215" b="1" dirty="0">
                <a:solidFill>
                  <a:schemeClr val="bg1"/>
                </a:solidFill>
              </a:rPr>
              <a:t>女性活躍推進の現状と課題</a:t>
            </a:r>
          </a:p>
        </p:txBody>
      </p:sp>
      <p:sp>
        <p:nvSpPr>
          <p:cNvPr id="12" name="テキスト ボックス 11">
            <a:extLst>
              <a:ext uri="{FF2B5EF4-FFF2-40B4-BE49-F238E27FC236}">
                <a16:creationId xmlns:a16="http://schemas.microsoft.com/office/drawing/2014/main" id="{1826E164-92F8-60EC-6771-65474425C59D}"/>
              </a:ext>
            </a:extLst>
          </p:cNvPr>
          <p:cNvSpPr txBox="1"/>
          <p:nvPr/>
        </p:nvSpPr>
        <p:spPr>
          <a:xfrm>
            <a:off x="157105" y="4326716"/>
            <a:ext cx="9012017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200" dirty="0">
                <a:highlight>
                  <a:srgbClr val="BBE0E3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出典元</a:t>
            </a:r>
          </a:p>
          <a:p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総務省統計局「労働力調査（令和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5</a:t>
            </a:r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年平均）」 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https://www.stat.go.jp/data/roudou/sokuhou/nen/index.html</a:t>
            </a:r>
          </a:p>
          <a:p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労働政策研究・研修機構「企業における女性管理職登用状況等に関する調査（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2023</a:t>
            </a:r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年）」 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https://www.jil.go.jp/press/documents/20230529.pdf</a:t>
            </a:r>
          </a:p>
          <a:p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パーソル総合研究所「女性管理職に関する定量調査（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2023</a:t>
            </a:r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年）」 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https://rc.persol-group.co.jp/thinktank/data/female-manager.html</a:t>
            </a:r>
          </a:p>
          <a:p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「３５４社に聞いた女性活躍推進に関する調査レポート」（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2025</a:t>
            </a:r>
            <a:r>
              <a:rPr lang="ja-JP" altLang="en-US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年）」 </a:t>
            </a:r>
            <a:r>
              <a:rPr lang="en-US" altLang="ja-JP" sz="1000" dirty="0"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https://digitalpr.jp/r/106471</a:t>
            </a:r>
          </a:p>
        </p:txBody>
      </p:sp>
      <p:pic>
        <p:nvPicPr>
          <p:cNvPr id="15" name="図 14" descr="ロゴ&#10;&#10;自動的に生成された説明">
            <a:hlinkClick r:id="rId5"/>
            <a:extLst>
              <a:ext uri="{FF2B5EF4-FFF2-40B4-BE49-F238E27FC236}">
                <a16:creationId xmlns:a16="http://schemas.microsoft.com/office/drawing/2014/main" id="{F54924E8-5D60-1184-911B-B49F7CB579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614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図プレースホルダー 10" descr="コンピューター、スマート フォン、書籍などが置かれた机">
            <a:extLst>
              <a:ext uri="{FF2B5EF4-FFF2-40B4-BE49-F238E27FC236}">
                <a16:creationId xmlns:a16="http://schemas.microsoft.com/office/drawing/2014/main" id="{F4F31A0E-89B4-3FD8-B511-70167B68D888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9001" r="4153"/>
          <a:stretch>
            <a:fillRect/>
          </a:stretch>
        </p:blipFill>
        <p:spPr bwMode="auto">
          <a:xfrm>
            <a:off x="0" y="0"/>
            <a:ext cx="914281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5BFD0F46-1FDA-82D1-94B7-6B25CF5F7D4F}"/>
              </a:ext>
            </a:extLst>
          </p:cNvPr>
          <p:cNvSpPr/>
          <p:nvPr/>
        </p:nvSpPr>
        <p:spPr>
          <a:xfrm>
            <a:off x="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73CB276C-CECD-E8C3-6532-637E695C8E72}"/>
              </a:ext>
            </a:extLst>
          </p:cNvPr>
          <p:cNvSpPr/>
          <p:nvPr/>
        </p:nvSpPr>
        <p:spPr>
          <a:xfrm>
            <a:off x="1182" y="260743"/>
            <a:ext cx="2410578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" name="タイトル 1">
            <a:extLst>
              <a:ext uri="{FF2B5EF4-FFF2-40B4-BE49-F238E27FC236}">
                <a16:creationId xmlns:a16="http://schemas.microsoft.com/office/drawing/2014/main" id="{160680C5-08DA-CC36-7FD5-AC8B833DADCA}"/>
              </a:ext>
            </a:extLst>
          </p:cNvPr>
          <p:cNvSpPr txBox="1">
            <a:spLocks/>
          </p:cNvSpPr>
          <p:nvPr/>
        </p:nvSpPr>
        <p:spPr>
          <a:xfrm>
            <a:off x="282284" y="188640"/>
            <a:ext cx="335361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ja-JP" sz="2215" b="1" dirty="0">
                <a:solidFill>
                  <a:schemeClr val="bg1"/>
                </a:solidFill>
              </a:rPr>
              <a:t>BPS</a:t>
            </a:r>
            <a:r>
              <a:rPr lang="ja-JP" altLang="en-US" sz="2215" b="1" dirty="0">
                <a:solidFill>
                  <a:schemeClr val="bg1"/>
                </a:solidFill>
              </a:rPr>
              <a:t>の解決策</a:t>
            </a:r>
          </a:p>
        </p:txBody>
      </p:sp>
      <p:pic>
        <p:nvPicPr>
          <p:cNvPr id="4" name="図 3">
            <a:extLst>
              <a:ext uri="{FF2B5EF4-FFF2-40B4-BE49-F238E27FC236}">
                <a16:creationId xmlns:a16="http://schemas.microsoft.com/office/drawing/2014/main" id="{138C9235-DCC6-DC95-3F97-64AB04F9257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7262" t="50188" r="55863"/>
          <a:stretch>
            <a:fillRect/>
          </a:stretch>
        </p:blipFill>
        <p:spPr>
          <a:xfrm>
            <a:off x="6640106" y="4574966"/>
            <a:ext cx="2207481" cy="2117795"/>
          </a:xfrm>
          <a:prstGeom prst="rect">
            <a:avLst/>
          </a:prstGeom>
        </p:spPr>
      </p:pic>
      <p:sp>
        <p:nvSpPr>
          <p:cNvPr id="7" name="矢印: 五方向 6">
            <a:extLst>
              <a:ext uri="{FF2B5EF4-FFF2-40B4-BE49-F238E27FC236}">
                <a16:creationId xmlns:a16="http://schemas.microsoft.com/office/drawing/2014/main" id="{3D6D235E-6252-1E59-3AEF-742D34A45286}"/>
              </a:ext>
            </a:extLst>
          </p:cNvPr>
          <p:cNvSpPr/>
          <p:nvPr/>
        </p:nvSpPr>
        <p:spPr>
          <a:xfrm>
            <a:off x="0" y="1117465"/>
            <a:ext cx="2410578" cy="1617350"/>
          </a:xfrm>
          <a:prstGeom prst="homePlate">
            <a:avLst>
              <a:gd name="adj" fmla="val 35639"/>
            </a:avLst>
          </a:prstGeom>
          <a:solidFill>
            <a:srgbClr val="0B6787">
              <a:alpha val="3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8" name="矢印: 五方向 7">
            <a:extLst>
              <a:ext uri="{FF2B5EF4-FFF2-40B4-BE49-F238E27FC236}">
                <a16:creationId xmlns:a16="http://schemas.microsoft.com/office/drawing/2014/main" id="{4CEE202C-2671-03A4-B8BA-D4F60BE77BF8}"/>
              </a:ext>
            </a:extLst>
          </p:cNvPr>
          <p:cNvSpPr/>
          <p:nvPr/>
        </p:nvSpPr>
        <p:spPr>
          <a:xfrm>
            <a:off x="-1162" y="2901066"/>
            <a:ext cx="2421228" cy="1608054"/>
          </a:xfrm>
          <a:prstGeom prst="homePlate">
            <a:avLst>
              <a:gd name="adj" fmla="val 34883"/>
            </a:avLst>
          </a:prstGeom>
          <a:solidFill>
            <a:srgbClr val="0B6787">
              <a:alpha val="35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12" name="矢印: 五方向 11">
            <a:extLst>
              <a:ext uri="{FF2B5EF4-FFF2-40B4-BE49-F238E27FC236}">
                <a16:creationId xmlns:a16="http://schemas.microsoft.com/office/drawing/2014/main" id="{396E6D04-0BAE-E340-7AF7-860F2CEC6F4C}"/>
              </a:ext>
            </a:extLst>
          </p:cNvPr>
          <p:cNvSpPr/>
          <p:nvPr/>
        </p:nvSpPr>
        <p:spPr>
          <a:xfrm>
            <a:off x="0" y="1575231"/>
            <a:ext cx="2412109" cy="721900"/>
          </a:xfrm>
          <a:prstGeom prst="homePlate">
            <a:avLst>
              <a:gd name="adj" fmla="val 37404"/>
            </a:avLst>
          </a:prstGeom>
          <a:solidFill>
            <a:srgbClr val="F3F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rgbClr val="0C729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Career Canvas for Women</a:t>
            </a:r>
            <a:endParaRPr kumimoji="1" lang="ja-JP" altLang="en-US" dirty="0">
              <a:solidFill>
                <a:srgbClr val="0C7296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3" name="矢印: 五方向 12">
            <a:extLst>
              <a:ext uri="{FF2B5EF4-FFF2-40B4-BE49-F238E27FC236}">
                <a16:creationId xmlns:a16="http://schemas.microsoft.com/office/drawing/2014/main" id="{2037006B-3972-BBFF-CF20-D07F32E21527}"/>
              </a:ext>
            </a:extLst>
          </p:cNvPr>
          <p:cNvSpPr/>
          <p:nvPr/>
        </p:nvSpPr>
        <p:spPr>
          <a:xfrm>
            <a:off x="1" y="3310879"/>
            <a:ext cx="2410577" cy="721900"/>
          </a:xfrm>
          <a:prstGeom prst="homePlate">
            <a:avLst>
              <a:gd name="adj" fmla="val 37404"/>
            </a:avLst>
          </a:prstGeom>
          <a:solidFill>
            <a:srgbClr val="F3F9FA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rgbClr val="0C7296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Career Canvas for Senior</a:t>
            </a:r>
            <a:endParaRPr kumimoji="1" lang="ja-JP" altLang="en-US" dirty="0">
              <a:solidFill>
                <a:srgbClr val="0C7296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フリーフォーム: 図形 16">
            <a:extLst>
              <a:ext uri="{FF2B5EF4-FFF2-40B4-BE49-F238E27FC236}">
                <a16:creationId xmlns:a16="http://schemas.microsoft.com/office/drawing/2014/main" id="{B9DD0BB4-6910-1501-CEA1-837EDC2E4DDE}"/>
              </a:ext>
            </a:extLst>
          </p:cNvPr>
          <p:cNvSpPr/>
          <p:nvPr/>
        </p:nvSpPr>
        <p:spPr>
          <a:xfrm>
            <a:off x="1762598" y="2896778"/>
            <a:ext cx="7380220" cy="1608054"/>
          </a:xfrm>
          <a:custGeom>
            <a:avLst/>
            <a:gdLst>
              <a:gd name="connsiteX0" fmla="*/ 37514 w 7380220"/>
              <a:gd name="connsiteY0" fmla="*/ 0 h 1728192"/>
              <a:gd name="connsiteX1" fmla="*/ 7380220 w 7380220"/>
              <a:gd name="connsiteY1" fmla="*/ 0 h 1728192"/>
              <a:gd name="connsiteX2" fmla="*/ 7380220 w 7380220"/>
              <a:gd name="connsiteY2" fmla="*/ 864096 h 1728192"/>
              <a:gd name="connsiteX3" fmla="*/ 7380220 w 7380220"/>
              <a:gd name="connsiteY3" fmla="*/ 1728192 h 1728192"/>
              <a:gd name="connsiteX4" fmla="*/ 0 w 7380220"/>
              <a:gd name="connsiteY4" fmla="*/ 1728192 h 1728192"/>
              <a:gd name="connsiteX5" fmla="*/ 0 w 7380220"/>
              <a:gd name="connsiteY5" fmla="*/ 1718896 h 1728192"/>
              <a:gd name="connsiteX6" fmla="*/ 30888 w 7380220"/>
              <a:gd name="connsiteY6" fmla="*/ 1718896 h 1728192"/>
              <a:gd name="connsiteX7" fmla="*/ 646798 w 7380220"/>
              <a:gd name="connsiteY7" fmla="*/ 85480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80220" h="1728192">
                <a:moveTo>
                  <a:pt x="37514" y="0"/>
                </a:moveTo>
                <a:lnTo>
                  <a:pt x="7380220" y="0"/>
                </a:lnTo>
                <a:lnTo>
                  <a:pt x="7380220" y="864096"/>
                </a:lnTo>
                <a:lnTo>
                  <a:pt x="7380220" y="1728192"/>
                </a:lnTo>
                <a:lnTo>
                  <a:pt x="0" y="1728192"/>
                </a:lnTo>
                <a:lnTo>
                  <a:pt x="0" y="1718896"/>
                </a:lnTo>
                <a:lnTo>
                  <a:pt x="30888" y="1718896"/>
                </a:lnTo>
                <a:lnTo>
                  <a:pt x="646798" y="854800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ja-JP" altLang="en-US"/>
          </a:p>
        </p:txBody>
      </p:sp>
      <p:pic>
        <p:nvPicPr>
          <p:cNvPr id="10" name="図 9">
            <a:extLst>
              <a:ext uri="{FF2B5EF4-FFF2-40B4-BE49-F238E27FC236}">
                <a16:creationId xmlns:a16="http://schemas.microsoft.com/office/drawing/2014/main" id="{B6F14DBE-402C-8DD1-49A6-DFA33034D13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77353" y="3238871"/>
            <a:ext cx="1905430" cy="969646"/>
          </a:xfrm>
          <a:prstGeom prst="rect">
            <a:avLst/>
          </a:prstGeom>
        </p:spPr>
      </p:pic>
      <p:sp>
        <p:nvSpPr>
          <p:cNvPr id="16" name="フリーフォーム: 図形 15">
            <a:extLst>
              <a:ext uri="{FF2B5EF4-FFF2-40B4-BE49-F238E27FC236}">
                <a16:creationId xmlns:a16="http://schemas.microsoft.com/office/drawing/2014/main" id="{9727C875-345C-BA7D-B0C1-B433BCA51EEA}"/>
              </a:ext>
            </a:extLst>
          </p:cNvPr>
          <p:cNvSpPr/>
          <p:nvPr/>
        </p:nvSpPr>
        <p:spPr>
          <a:xfrm>
            <a:off x="1763780" y="1124744"/>
            <a:ext cx="7380220" cy="1608054"/>
          </a:xfrm>
          <a:custGeom>
            <a:avLst/>
            <a:gdLst>
              <a:gd name="connsiteX0" fmla="*/ 37514 w 7380220"/>
              <a:gd name="connsiteY0" fmla="*/ 0 h 1728192"/>
              <a:gd name="connsiteX1" fmla="*/ 7380220 w 7380220"/>
              <a:gd name="connsiteY1" fmla="*/ 0 h 1728192"/>
              <a:gd name="connsiteX2" fmla="*/ 7380220 w 7380220"/>
              <a:gd name="connsiteY2" fmla="*/ 864096 h 1728192"/>
              <a:gd name="connsiteX3" fmla="*/ 7380220 w 7380220"/>
              <a:gd name="connsiteY3" fmla="*/ 1728192 h 1728192"/>
              <a:gd name="connsiteX4" fmla="*/ 0 w 7380220"/>
              <a:gd name="connsiteY4" fmla="*/ 1728192 h 1728192"/>
              <a:gd name="connsiteX5" fmla="*/ 0 w 7380220"/>
              <a:gd name="connsiteY5" fmla="*/ 1718896 h 1728192"/>
              <a:gd name="connsiteX6" fmla="*/ 30888 w 7380220"/>
              <a:gd name="connsiteY6" fmla="*/ 1718896 h 1728192"/>
              <a:gd name="connsiteX7" fmla="*/ 646798 w 7380220"/>
              <a:gd name="connsiteY7" fmla="*/ 854800 h 17281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7380220" h="1728192">
                <a:moveTo>
                  <a:pt x="37514" y="0"/>
                </a:moveTo>
                <a:lnTo>
                  <a:pt x="7380220" y="0"/>
                </a:lnTo>
                <a:lnTo>
                  <a:pt x="7380220" y="864096"/>
                </a:lnTo>
                <a:lnTo>
                  <a:pt x="7380220" y="1728192"/>
                </a:lnTo>
                <a:lnTo>
                  <a:pt x="0" y="1728192"/>
                </a:lnTo>
                <a:lnTo>
                  <a:pt x="0" y="1718896"/>
                </a:lnTo>
                <a:lnTo>
                  <a:pt x="30888" y="1718896"/>
                </a:lnTo>
                <a:lnTo>
                  <a:pt x="646798" y="854800"/>
                </a:lnTo>
                <a:close/>
              </a:path>
            </a:pathLst>
          </a:custGeom>
          <a:solidFill>
            <a:schemeClr val="bg1">
              <a:alpha val="87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1200150" lvl="2" indent="-285750">
              <a:buFont typeface="Arial" panose="020B0604020202020204" pitchFamily="34" charset="0"/>
              <a:buChar char="•"/>
            </a:pPr>
            <a:endParaRPr kumimoji="1" lang="ja-JP" altLang="en-US" dirty="0">
              <a:solidFill>
                <a:srgbClr val="09536D"/>
              </a:solidFill>
            </a:endParaRPr>
          </a:p>
        </p:txBody>
      </p:sp>
      <p:sp>
        <p:nvSpPr>
          <p:cNvPr id="11" name="タイトル 1">
            <a:extLst>
              <a:ext uri="{FF2B5EF4-FFF2-40B4-BE49-F238E27FC236}">
                <a16:creationId xmlns:a16="http://schemas.microsoft.com/office/drawing/2014/main" id="{A4E904DD-6881-85E3-DFC2-A7D8261D4212}"/>
              </a:ext>
            </a:extLst>
          </p:cNvPr>
          <p:cNvSpPr txBox="1">
            <a:spLocks/>
          </p:cNvSpPr>
          <p:nvPr/>
        </p:nvSpPr>
        <p:spPr>
          <a:xfrm>
            <a:off x="2859440" y="1042974"/>
            <a:ext cx="5220072" cy="569596"/>
          </a:xfrm>
          <a:prstGeom prst="rect">
            <a:avLst/>
          </a:prstGeom>
        </p:spPr>
        <p:txBody>
          <a:bodyPr vert="horz" lIns="91440" tIns="144000" rIns="91440" bIns="45720" rtlCol="0" anchor="ctr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215" b="1" dirty="0">
                <a:solidFill>
                  <a:srgbClr val="09536D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“わたしの次の一歩”を人的資本に変える</a:t>
            </a:r>
          </a:p>
        </p:txBody>
      </p:sp>
      <p:sp>
        <p:nvSpPr>
          <p:cNvPr id="18" name="タイトル 1">
            <a:extLst>
              <a:ext uri="{FF2B5EF4-FFF2-40B4-BE49-F238E27FC236}">
                <a16:creationId xmlns:a16="http://schemas.microsoft.com/office/drawing/2014/main" id="{0A4B9790-8AE4-41E2-1D51-A11546FB81A9}"/>
              </a:ext>
            </a:extLst>
          </p:cNvPr>
          <p:cNvSpPr txBox="1">
            <a:spLocks/>
          </p:cNvSpPr>
          <p:nvPr/>
        </p:nvSpPr>
        <p:spPr>
          <a:xfrm>
            <a:off x="3179081" y="1779201"/>
            <a:ext cx="5220072" cy="569596"/>
          </a:xfrm>
          <a:prstGeom prst="rect">
            <a:avLst/>
          </a:prstGeom>
        </p:spPr>
        <p:txBody>
          <a:bodyPr vert="horz" lIns="91440" tIns="144000" rIns="91440" bIns="45720" rtlCol="0" anchor="ctr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ライフイベント後のキャリア再起動支援</a:t>
            </a:r>
            <a:endParaRPr lang="en-US" altLang="ja-JP" sz="1800" b="1" dirty="0">
              <a:solidFill>
                <a:srgbClr val="09536D"/>
              </a:solidFill>
            </a:endParaRPr>
          </a:p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納得できるキャリア選択肢の可視化</a:t>
            </a:r>
            <a:endParaRPr lang="en-US" altLang="ja-JP" sz="1800" b="1" dirty="0">
              <a:solidFill>
                <a:srgbClr val="09536D"/>
              </a:solidFill>
            </a:endParaRPr>
          </a:p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社内支援育成でロールモデルを増やす</a:t>
            </a:r>
          </a:p>
        </p:txBody>
      </p:sp>
      <p:sp>
        <p:nvSpPr>
          <p:cNvPr id="19" name="タイトル 1">
            <a:extLst>
              <a:ext uri="{FF2B5EF4-FFF2-40B4-BE49-F238E27FC236}">
                <a16:creationId xmlns:a16="http://schemas.microsoft.com/office/drawing/2014/main" id="{7B8E3AC0-5EF7-4F1B-C2A7-9571357C4540}"/>
              </a:ext>
            </a:extLst>
          </p:cNvPr>
          <p:cNvSpPr txBox="1">
            <a:spLocks/>
          </p:cNvSpPr>
          <p:nvPr/>
        </p:nvSpPr>
        <p:spPr>
          <a:xfrm>
            <a:off x="4629280" y="3404073"/>
            <a:ext cx="4031551" cy="569596"/>
          </a:xfrm>
          <a:prstGeom prst="rect">
            <a:avLst/>
          </a:prstGeom>
        </p:spPr>
        <p:txBody>
          <a:bodyPr vert="horz" lIns="91440" tIns="144000" rIns="91440" bIns="45720" rtlCol="0" anchor="ctr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経験資産の再定義と価値化支援</a:t>
            </a:r>
            <a:endParaRPr lang="en-US" altLang="ja-JP" sz="1800" b="1" dirty="0">
              <a:solidFill>
                <a:srgbClr val="09536D"/>
              </a:solidFill>
            </a:endParaRPr>
          </a:p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社会的役割のリフレーミング</a:t>
            </a:r>
            <a:endParaRPr lang="en-US" altLang="ja-JP" sz="1800" b="1" dirty="0">
              <a:solidFill>
                <a:srgbClr val="09536D"/>
              </a:solidFill>
            </a:endParaRPr>
          </a:p>
          <a:p>
            <a:pPr marL="342900" indent="-342900" fontAlgn="auto">
              <a:lnSpc>
                <a:spcPct val="100000"/>
              </a:lnSpc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ja-JP" altLang="en-US" sz="1800" b="1" dirty="0">
                <a:solidFill>
                  <a:srgbClr val="09536D"/>
                </a:solidFill>
              </a:rPr>
              <a:t>定年再雇用前の意識変容支援</a:t>
            </a:r>
          </a:p>
        </p:txBody>
      </p:sp>
      <p:sp>
        <p:nvSpPr>
          <p:cNvPr id="21" name="タイトル 1">
            <a:extLst>
              <a:ext uri="{FF2B5EF4-FFF2-40B4-BE49-F238E27FC236}">
                <a16:creationId xmlns:a16="http://schemas.microsoft.com/office/drawing/2014/main" id="{A0D51A56-9CB5-5142-0B3F-0899291F94DF}"/>
              </a:ext>
            </a:extLst>
          </p:cNvPr>
          <p:cNvSpPr txBox="1">
            <a:spLocks/>
          </p:cNvSpPr>
          <p:nvPr/>
        </p:nvSpPr>
        <p:spPr>
          <a:xfrm>
            <a:off x="231263" y="5108767"/>
            <a:ext cx="6597610" cy="1087714"/>
          </a:xfrm>
          <a:prstGeom prst="rect">
            <a:avLst/>
          </a:prstGeom>
        </p:spPr>
        <p:txBody>
          <a:bodyPr vert="horz" lIns="91440" tIns="144000" rIns="91440" bIns="45720" rtlCol="0" anchor="ctr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lnSpc>
                <a:spcPct val="100000"/>
              </a:lnSpc>
              <a:spcAft>
                <a:spcPts val="600"/>
              </a:spcAft>
            </a:pPr>
            <a:r>
              <a:rPr lang="ja-JP" altLang="en-US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人的資本価値の向上</a:t>
            </a:r>
            <a:r>
              <a:rPr lang="en-US" altLang="ja-JP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×</a:t>
            </a:r>
            <a:r>
              <a:rPr lang="ja-JP" altLang="en-US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社員のキャリア納得度向上</a:t>
            </a:r>
            <a:endParaRPr lang="en-US" altLang="ja-JP" sz="221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lnSpc>
                <a:spcPct val="100000"/>
              </a:lnSpc>
              <a:spcAft>
                <a:spcPts val="600"/>
              </a:spcAft>
            </a:pPr>
            <a:r>
              <a:rPr lang="ja-JP" altLang="en-US" sz="2215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「可能性の棚卸し」</a:t>
            </a:r>
            <a:r>
              <a:rPr lang="ja-JP" altLang="en-US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と</a:t>
            </a:r>
            <a:r>
              <a:rPr lang="ja-JP" altLang="en-US" sz="2215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「再起動の仕掛け」</a:t>
            </a:r>
            <a:r>
              <a:rPr lang="ja-JP" altLang="en-US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で、</a:t>
            </a:r>
            <a:endParaRPr lang="en-US" altLang="ja-JP" sz="2215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 fontAlgn="auto">
              <a:lnSpc>
                <a:spcPct val="100000"/>
              </a:lnSpc>
              <a:spcAft>
                <a:spcPts val="600"/>
              </a:spcAft>
            </a:pPr>
            <a:r>
              <a:rPr lang="ja-JP" altLang="en-US" sz="2215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人と組織の未来に伴走します！</a:t>
            </a:r>
          </a:p>
        </p:txBody>
      </p:sp>
      <p:cxnSp>
        <p:nvCxnSpPr>
          <p:cNvPr id="22" name="直線コネクタ 21">
            <a:extLst>
              <a:ext uri="{FF2B5EF4-FFF2-40B4-BE49-F238E27FC236}">
                <a16:creationId xmlns:a16="http://schemas.microsoft.com/office/drawing/2014/main" id="{2D022956-A6F3-2F7D-0501-3B96837E3640}"/>
              </a:ext>
            </a:extLst>
          </p:cNvPr>
          <p:cNvCxnSpPr>
            <a:cxnSpLocks/>
          </p:cNvCxnSpPr>
          <p:nvPr/>
        </p:nvCxnSpPr>
        <p:spPr>
          <a:xfrm flipH="1">
            <a:off x="-1" y="4581128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線コネクタ 23">
            <a:extLst>
              <a:ext uri="{FF2B5EF4-FFF2-40B4-BE49-F238E27FC236}">
                <a16:creationId xmlns:a16="http://schemas.microsoft.com/office/drawing/2014/main" id="{D263A499-C650-152F-E644-F95FAE5FF765}"/>
              </a:ext>
            </a:extLst>
          </p:cNvPr>
          <p:cNvCxnSpPr>
            <a:cxnSpLocks/>
          </p:cNvCxnSpPr>
          <p:nvPr/>
        </p:nvCxnSpPr>
        <p:spPr>
          <a:xfrm flipH="1">
            <a:off x="-1182" y="1042974"/>
            <a:ext cx="91440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図 8" descr="ロゴ&#10;&#10;自動的に生成された説明">
            <a:hlinkClick r:id="rId6"/>
            <a:extLst>
              <a:ext uri="{FF2B5EF4-FFF2-40B4-BE49-F238E27FC236}">
                <a16:creationId xmlns:a16="http://schemas.microsoft.com/office/drawing/2014/main" id="{830EF19D-84B1-BD8C-17C5-C33ECDC612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84806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図 11" descr="紙を指している人">
            <a:extLst>
              <a:ext uri="{FF2B5EF4-FFF2-40B4-BE49-F238E27FC236}">
                <a16:creationId xmlns:a16="http://schemas.microsoft.com/office/drawing/2014/main" id="{AAA220B0-BB71-4C24-89CC-54C226D7F9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114" b="22662"/>
          <a:stretch>
            <a:fillRect/>
          </a:stretch>
        </p:blipFill>
        <p:spPr>
          <a:xfrm>
            <a:off x="11181" y="3132625"/>
            <a:ext cx="9147683" cy="3725366"/>
          </a:xfrm>
          <a:prstGeom prst="rect">
            <a:avLst/>
          </a:prstGeom>
        </p:spPr>
      </p:pic>
      <p:sp>
        <p:nvSpPr>
          <p:cNvPr id="3" name="正方形/長方形 2">
            <a:extLst>
              <a:ext uri="{FF2B5EF4-FFF2-40B4-BE49-F238E27FC236}">
                <a16:creationId xmlns:a16="http://schemas.microsoft.com/office/drawing/2014/main" id="{5D01C929-1852-9545-AB33-5304DB2D7012}"/>
              </a:ext>
            </a:extLst>
          </p:cNvPr>
          <p:cNvSpPr/>
          <p:nvPr/>
        </p:nvSpPr>
        <p:spPr>
          <a:xfrm>
            <a:off x="2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F966EFA6-22F3-DE1B-56A2-0DB68F8277B8}"/>
              </a:ext>
            </a:extLst>
          </p:cNvPr>
          <p:cNvSpPr/>
          <p:nvPr/>
        </p:nvSpPr>
        <p:spPr>
          <a:xfrm>
            <a:off x="6808" y="1052736"/>
            <a:ext cx="9152056" cy="3366893"/>
          </a:xfrm>
          <a:prstGeom prst="rect">
            <a:avLst/>
          </a:prstGeom>
          <a:solidFill>
            <a:schemeClr val="bg1">
              <a:alpha val="89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17" name="タイトル 1">
            <a:extLst>
              <a:ext uri="{FF2B5EF4-FFF2-40B4-BE49-F238E27FC236}">
                <a16:creationId xmlns:a16="http://schemas.microsoft.com/office/drawing/2014/main" id="{C69FE196-7D66-B194-95B6-5099AECF5DE7}"/>
              </a:ext>
            </a:extLst>
          </p:cNvPr>
          <p:cNvSpPr txBox="1">
            <a:spLocks/>
          </p:cNvSpPr>
          <p:nvPr/>
        </p:nvSpPr>
        <p:spPr>
          <a:xfrm>
            <a:off x="1041122" y="1835399"/>
            <a:ext cx="7349007" cy="1137471"/>
          </a:xfrm>
          <a:prstGeom prst="rect">
            <a:avLst/>
          </a:prstGeom>
        </p:spPr>
        <p:txBody>
          <a:bodyPr vert="horz" lIns="91440" tIns="144000" rIns="91440" bIns="45720" rtlCol="0" anchor="t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ja-JP" altLang="en-US" sz="2000" b="1" dirty="0"/>
              <a:t>・</a:t>
            </a:r>
            <a:r>
              <a:rPr lang="ja-JP" altLang="ja-JP" sz="2000" b="1" dirty="0"/>
              <a:t>育休</a:t>
            </a:r>
            <a:r>
              <a:rPr lang="ja-JP" altLang="en-US" sz="2000" b="1" dirty="0"/>
              <a:t>中～復帰後</a:t>
            </a:r>
            <a:r>
              <a:rPr lang="ja-JP" altLang="ja-JP" sz="2000" b="1" dirty="0"/>
              <a:t>支援はしているが、活躍に繋がらないのはぜ？</a:t>
            </a:r>
            <a:br>
              <a:rPr lang="en-US" altLang="ja-JP" sz="2000" b="1" dirty="0"/>
            </a:br>
            <a:r>
              <a:rPr lang="ja-JP" altLang="en-US" sz="2000" b="1" dirty="0"/>
              <a:t>・</a:t>
            </a:r>
            <a:r>
              <a:rPr lang="ja-JP" altLang="ja-JP" sz="2000" b="1" dirty="0"/>
              <a:t>管理職登用に躊躇する社員へのアプローチは？</a:t>
            </a:r>
            <a:br>
              <a:rPr lang="ja-JP" altLang="ja-JP" sz="2000" b="1" dirty="0"/>
            </a:br>
            <a:endParaRPr lang="ja-JP" altLang="en-US" sz="2000" b="1" dirty="0"/>
          </a:p>
        </p:txBody>
      </p:sp>
      <p:sp>
        <p:nvSpPr>
          <p:cNvPr id="18" name="正方形/長方形 17">
            <a:extLst>
              <a:ext uri="{FF2B5EF4-FFF2-40B4-BE49-F238E27FC236}">
                <a16:creationId xmlns:a16="http://schemas.microsoft.com/office/drawing/2014/main" id="{B640FB06-835D-7578-763F-985D3C47182B}"/>
              </a:ext>
            </a:extLst>
          </p:cNvPr>
          <p:cNvSpPr/>
          <p:nvPr/>
        </p:nvSpPr>
        <p:spPr>
          <a:xfrm>
            <a:off x="27302" y="1159824"/>
            <a:ext cx="9131562" cy="748149"/>
          </a:xfrm>
          <a:prstGeom prst="rect">
            <a:avLst/>
          </a:prstGeom>
          <a:solidFill>
            <a:srgbClr val="0B6787">
              <a:alpha val="40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ja-JP" altLang="en-US" sz="2400" b="1" i="0" u="none" strike="noStrike" kern="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grpSp>
        <p:nvGrpSpPr>
          <p:cNvPr id="19" name="グループ化 18">
            <a:extLst>
              <a:ext uri="{FF2B5EF4-FFF2-40B4-BE49-F238E27FC236}">
                <a16:creationId xmlns:a16="http://schemas.microsoft.com/office/drawing/2014/main" id="{07C9E40E-30DB-323F-FD7D-362B63B38304}"/>
              </a:ext>
            </a:extLst>
          </p:cNvPr>
          <p:cNvGrpSpPr/>
          <p:nvPr/>
        </p:nvGrpSpPr>
        <p:grpSpPr>
          <a:xfrm>
            <a:off x="290440" y="5521021"/>
            <a:ext cx="8549082" cy="936104"/>
            <a:chOff x="792212" y="5445224"/>
            <a:chExt cx="7884244" cy="936104"/>
          </a:xfrm>
        </p:grpSpPr>
        <p:sp>
          <p:nvSpPr>
            <p:cNvPr id="20" name="矢印: 五方向 19">
              <a:extLst>
                <a:ext uri="{FF2B5EF4-FFF2-40B4-BE49-F238E27FC236}">
                  <a16:creationId xmlns:a16="http://schemas.microsoft.com/office/drawing/2014/main" id="{580B24BC-BE2A-ACCE-4205-E4FCDA8B9BB5}"/>
                </a:ext>
              </a:extLst>
            </p:cNvPr>
            <p:cNvSpPr/>
            <p:nvPr/>
          </p:nvSpPr>
          <p:spPr>
            <a:xfrm>
              <a:off x="792212" y="5519828"/>
              <a:ext cx="1660019" cy="792088"/>
            </a:xfrm>
            <a:prstGeom prst="flowChartTerminator">
              <a:avLst/>
            </a:prstGeom>
            <a:solidFill>
              <a:schemeClr val="bg1">
                <a:lumMod val="95000"/>
              </a:schemeClr>
            </a:solidFill>
            <a:ln>
              <a:solidFill>
                <a:srgbClr val="0B6787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自己理解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</p:txBody>
        </p:sp>
        <p:sp>
          <p:nvSpPr>
            <p:cNvPr id="22" name="矢印: 山形 21">
              <a:extLst>
                <a:ext uri="{FF2B5EF4-FFF2-40B4-BE49-F238E27FC236}">
                  <a16:creationId xmlns:a16="http://schemas.microsoft.com/office/drawing/2014/main" id="{BD2BDBE2-D1C3-AD5F-A2FA-57B720109337}"/>
                </a:ext>
              </a:extLst>
            </p:cNvPr>
            <p:cNvSpPr/>
            <p:nvPr/>
          </p:nvSpPr>
          <p:spPr>
            <a:xfrm>
              <a:off x="2151074" y="5516607"/>
              <a:ext cx="1660019" cy="789099"/>
            </a:xfrm>
            <a:prstGeom prst="flowChartTerminator">
              <a:avLst/>
            </a:prstGeom>
            <a:solidFill>
              <a:srgbClr val="FFFFEB"/>
            </a:solidFill>
            <a:ln w="6350" cap="flat" cmpd="sng" algn="ctr">
              <a:solidFill>
                <a:srgbClr val="0B6787"/>
              </a:solidFill>
              <a:prstDash val="solid"/>
              <a:miter lim="800000"/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none"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スキルの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言語化</a:t>
              </a:r>
            </a:p>
          </p:txBody>
        </p:sp>
        <p:sp>
          <p:nvSpPr>
            <p:cNvPr id="23" name="矢印: 山形 22">
              <a:extLst>
                <a:ext uri="{FF2B5EF4-FFF2-40B4-BE49-F238E27FC236}">
                  <a16:creationId xmlns:a16="http://schemas.microsoft.com/office/drawing/2014/main" id="{32A8613C-45E7-00A6-8DE8-99E32567A073}"/>
                </a:ext>
              </a:extLst>
            </p:cNvPr>
            <p:cNvSpPr/>
            <p:nvPr/>
          </p:nvSpPr>
          <p:spPr>
            <a:xfrm>
              <a:off x="3479236" y="5523096"/>
              <a:ext cx="1713296" cy="792087"/>
            </a:xfrm>
            <a:prstGeom prst="flowChartTerminator">
              <a:avLst/>
            </a:prstGeom>
            <a:solidFill>
              <a:srgbClr val="BBE0E3"/>
            </a:solidFill>
            <a:ln>
              <a:solidFill>
                <a:srgbClr val="0B6787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none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 キャリアの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   見通し</a:t>
              </a:r>
            </a:p>
          </p:txBody>
        </p:sp>
        <p:sp>
          <p:nvSpPr>
            <p:cNvPr id="21" name="矢印: 山形 20">
              <a:extLst>
                <a:ext uri="{FF2B5EF4-FFF2-40B4-BE49-F238E27FC236}">
                  <a16:creationId xmlns:a16="http://schemas.microsoft.com/office/drawing/2014/main" id="{C5B1D6CB-BE15-5982-7965-E82A7212A055}"/>
                </a:ext>
              </a:extLst>
            </p:cNvPr>
            <p:cNvSpPr/>
            <p:nvPr/>
          </p:nvSpPr>
          <p:spPr>
            <a:xfrm>
              <a:off x="4807215" y="5513443"/>
              <a:ext cx="2125061" cy="792088"/>
            </a:xfrm>
            <a:prstGeom prst="flowChartTerminator">
              <a:avLst/>
            </a:prstGeom>
            <a:solidFill>
              <a:srgbClr val="71BFC5"/>
            </a:solidFill>
            <a:ln>
              <a:solidFill>
                <a:srgbClr val="0B6787"/>
              </a:solidFill>
            </a:ln>
            <a:effectLst>
              <a:outerShdw blurRad="57785" dist="33020" dir="3180000" algn="ctr">
                <a:srgbClr val="000000">
                  <a:alpha val="30000"/>
                </a:srgbClr>
              </a:outerShdw>
            </a:effectLst>
          </p:spPr>
          <p:txBody>
            <a:bodyPr wrap="none" rtlCol="0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 有用なスキル</a:t>
              </a:r>
              <a:endParaRPr kumimoji="0" lang="en-US" altLang="ja-JP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     獲得機会</a:t>
              </a:r>
            </a:p>
          </p:txBody>
        </p:sp>
        <p:sp>
          <p:nvSpPr>
            <p:cNvPr id="24" name="正方形/長方形 23">
              <a:extLst>
                <a:ext uri="{FF2B5EF4-FFF2-40B4-BE49-F238E27FC236}">
                  <a16:creationId xmlns:a16="http://schemas.microsoft.com/office/drawing/2014/main" id="{983E8082-1BA3-0759-F4CC-20C839356C2D}"/>
                </a:ext>
              </a:extLst>
            </p:cNvPr>
            <p:cNvSpPr/>
            <p:nvPr/>
          </p:nvSpPr>
          <p:spPr>
            <a:xfrm>
              <a:off x="6551395" y="5445224"/>
              <a:ext cx="2125061" cy="936104"/>
            </a:xfrm>
            <a:prstGeom prst="flowChartTerminator">
              <a:avLst/>
            </a:prstGeom>
            <a:solidFill>
              <a:srgbClr val="09536D"/>
            </a:solidFill>
            <a:ln w="12700" cap="flat" cmpd="sng" algn="ctr">
              <a:noFill/>
              <a:prstDash val="solid"/>
              <a:miter lim="800000"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contourW="44450" prstMaterial="matte">
              <a:bevelT w="63500" h="63500" prst="artDeco"/>
              <a:contourClr>
                <a:srgbClr val="FFFFFF"/>
              </a:contourClr>
            </a:sp3d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社内制度</a:t>
              </a:r>
              <a:r>
                <a:rPr kumimoji="0" lang="en-US" altLang="ja-JP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/</a:t>
              </a: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役割</a:t>
              </a:r>
              <a:endParaRPr kumimoji="0" lang="en-US" altLang="ja-JP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endParaRP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ja-JP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BIZ UDPゴシック" panose="020B0400000000000000" pitchFamily="50" charset="-128"/>
                  <a:ea typeface="BIZ UDPゴシック" panose="020B0400000000000000" pitchFamily="50" charset="-128"/>
                </a:rPr>
                <a:t>との接続</a:t>
              </a:r>
            </a:p>
          </p:txBody>
        </p:sp>
      </p:grpSp>
      <p:sp>
        <p:nvSpPr>
          <p:cNvPr id="25" name="テキスト ボックス 24">
            <a:extLst>
              <a:ext uri="{FF2B5EF4-FFF2-40B4-BE49-F238E27FC236}">
                <a16:creationId xmlns:a16="http://schemas.microsoft.com/office/drawing/2014/main" id="{FFC05A97-1A3A-4CF4-C5A3-2A630EA998E7}"/>
              </a:ext>
            </a:extLst>
          </p:cNvPr>
          <p:cNvSpPr txBox="1"/>
          <p:nvPr/>
        </p:nvSpPr>
        <p:spPr>
          <a:xfrm>
            <a:off x="1190240" y="2910561"/>
            <a:ext cx="7050770" cy="13696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ja-JP" altLang="en-US" sz="17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▶管理職になりたくない／なれない理由に</a:t>
            </a:r>
            <a:endParaRPr lang="en-US" altLang="ja-JP" sz="17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lang="ja-JP" altLang="en-US" sz="170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　「責任・負荷が増える」 「ワークライフバランスが壊れる」への懸念</a:t>
            </a:r>
            <a:endParaRPr lang="en-US" altLang="ja-JP" sz="170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kumimoji="0" lang="ja-JP" altLang="en-US" sz="1700" kern="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▶キャリアアップにつながるスキルがわからない・・・ </a:t>
            </a:r>
            <a:endParaRPr kumimoji="0" lang="en-US" altLang="ja-JP" sz="1700" kern="0" dirty="0">
              <a:solidFill>
                <a:prstClr val="black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>
              <a:spcBef>
                <a:spcPts val="600"/>
              </a:spcBef>
            </a:pPr>
            <a:r>
              <a:rPr kumimoji="0" lang="ja-JP" altLang="en-US" sz="1700" kern="0" dirty="0">
                <a:solidFill>
                  <a:prstClr val="black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▶管理職以外のキャリアパスが見えない・・・ </a:t>
            </a:r>
          </a:p>
        </p:txBody>
      </p:sp>
      <p:sp>
        <p:nvSpPr>
          <p:cNvPr id="28" name="正方形/長方形 27">
            <a:extLst>
              <a:ext uri="{FF2B5EF4-FFF2-40B4-BE49-F238E27FC236}">
                <a16:creationId xmlns:a16="http://schemas.microsoft.com/office/drawing/2014/main" id="{221491E5-C7D0-6B53-C858-1F7C298418F6}"/>
              </a:ext>
            </a:extLst>
          </p:cNvPr>
          <p:cNvSpPr/>
          <p:nvPr/>
        </p:nvSpPr>
        <p:spPr>
          <a:xfrm>
            <a:off x="6808" y="4356257"/>
            <a:ext cx="9137192" cy="501739"/>
          </a:xfrm>
          <a:prstGeom prst="rect">
            <a:avLst/>
          </a:prstGeom>
          <a:solidFill>
            <a:srgbClr val="0B6787"/>
          </a:solidFill>
          <a:ln w="12700" cap="flat" cmpd="sng" algn="ctr">
            <a:solidFill>
              <a:srgbClr val="4472C4">
                <a:shade val="15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1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女性が“納得して選ぶキャリア”を支えることが、人的資本価値を高めます</a:t>
            </a:r>
          </a:p>
        </p:txBody>
      </p:sp>
      <p:sp>
        <p:nvSpPr>
          <p:cNvPr id="6" name="正方形/長方形 5">
            <a:extLst>
              <a:ext uri="{FF2B5EF4-FFF2-40B4-BE49-F238E27FC236}">
                <a16:creationId xmlns:a16="http://schemas.microsoft.com/office/drawing/2014/main" id="{4A9F4F1E-2A03-73E6-638E-B5310983D2E1}"/>
              </a:ext>
            </a:extLst>
          </p:cNvPr>
          <p:cNvSpPr/>
          <p:nvPr/>
        </p:nvSpPr>
        <p:spPr>
          <a:xfrm>
            <a:off x="1182" y="260743"/>
            <a:ext cx="6299010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5" name="タイトル 1">
            <a:extLst>
              <a:ext uri="{FF2B5EF4-FFF2-40B4-BE49-F238E27FC236}">
                <a16:creationId xmlns:a16="http://schemas.microsoft.com/office/drawing/2014/main" id="{DA270446-9548-CFD2-9C8B-476F41EC69DC}"/>
              </a:ext>
            </a:extLst>
          </p:cNvPr>
          <p:cNvSpPr txBox="1">
            <a:spLocks/>
          </p:cNvSpPr>
          <p:nvPr/>
        </p:nvSpPr>
        <p:spPr>
          <a:xfrm>
            <a:off x="308006" y="186818"/>
            <a:ext cx="5848170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ja-JP" sz="2215" b="1" dirty="0">
                <a:solidFill>
                  <a:schemeClr val="bg1"/>
                </a:solidFill>
              </a:rPr>
              <a:t>BPS</a:t>
            </a:r>
            <a:r>
              <a:rPr lang="ja-JP" altLang="en-US" sz="2215" b="1" dirty="0">
                <a:solidFill>
                  <a:schemeClr val="bg1"/>
                </a:solidFill>
              </a:rPr>
              <a:t>の解決策 </a:t>
            </a:r>
            <a:r>
              <a:rPr lang="ja-JP" altLang="en-US" sz="2400" dirty="0">
                <a:solidFill>
                  <a:schemeClr val="bg1"/>
                </a:solidFill>
              </a:rPr>
              <a:t>　</a:t>
            </a:r>
            <a:r>
              <a:rPr lang="en-US" altLang="ja-JP" sz="1600" b="1" dirty="0">
                <a:solidFill>
                  <a:schemeClr val="bg1"/>
                </a:solidFill>
              </a:rPr>
              <a:t>BPS</a:t>
            </a:r>
            <a:r>
              <a:rPr lang="ja-JP" altLang="en-US" sz="1600" b="1" dirty="0">
                <a:solidFill>
                  <a:schemeClr val="bg1"/>
                </a:solidFill>
              </a:rPr>
              <a:t> </a:t>
            </a:r>
            <a:r>
              <a:rPr lang="en-US" altLang="ja-JP" sz="1600" b="1" dirty="0">
                <a:solidFill>
                  <a:schemeClr val="bg1"/>
                </a:solidFill>
              </a:rPr>
              <a:t>Career Canvas for Women</a:t>
            </a:r>
            <a:endParaRPr lang="ja-JP" altLang="en-US" sz="1600" b="1" dirty="0">
              <a:solidFill>
                <a:schemeClr val="bg1"/>
              </a:solidFill>
            </a:endParaRPr>
          </a:p>
        </p:txBody>
      </p:sp>
      <p:sp>
        <p:nvSpPr>
          <p:cNvPr id="8" name="正方形/長方形 7">
            <a:extLst>
              <a:ext uri="{FF2B5EF4-FFF2-40B4-BE49-F238E27FC236}">
                <a16:creationId xmlns:a16="http://schemas.microsoft.com/office/drawing/2014/main" id="{78676513-9060-9C97-6177-27611FDB4EC4}"/>
              </a:ext>
            </a:extLst>
          </p:cNvPr>
          <p:cNvSpPr/>
          <p:nvPr/>
        </p:nvSpPr>
        <p:spPr>
          <a:xfrm>
            <a:off x="28566" y="1304654"/>
            <a:ext cx="9115434" cy="425580"/>
          </a:xfrm>
          <a:prstGeom prst="rect">
            <a:avLst/>
          </a:prstGeom>
          <a:solidFill>
            <a:srgbClr val="F3F9FA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活躍＝昇進だけじゃない。  “選択肢のあるキャリア”を支える企業に。</a:t>
            </a:r>
          </a:p>
        </p:txBody>
      </p:sp>
      <p:pic>
        <p:nvPicPr>
          <p:cNvPr id="2" name="図 1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FECD2D86-5617-1124-515E-A802FEC717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460450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図 53" descr="会議室のテーブル">
            <a:extLst>
              <a:ext uri="{FF2B5EF4-FFF2-40B4-BE49-F238E27FC236}">
                <a16:creationId xmlns:a16="http://schemas.microsoft.com/office/drawing/2014/main" id="{BAA1DB2E-618F-C8DE-FEA3-27C79523F1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687"/>
          <a:stretch>
            <a:fillRect/>
          </a:stretch>
        </p:blipFill>
        <p:spPr>
          <a:xfrm rot="10800000">
            <a:off x="-16328" y="0"/>
            <a:ext cx="3292184" cy="6858000"/>
          </a:xfrm>
          <a:prstGeom prst="rect">
            <a:avLst/>
          </a:prstGeom>
        </p:spPr>
      </p:pic>
      <p:sp>
        <p:nvSpPr>
          <p:cNvPr id="4" name="正方形/長方形 3">
            <a:extLst>
              <a:ext uri="{FF2B5EF4-FFF2-40B4-BE49-F238E27FC236}">
                <a16:creationId xmlns:a16="http://schemas.microsoft.com/office/drawing/2014/main" id="{18CD1548-BB6B-FBA9-C99E-3718FCC31A79}"/>
              </a:ext>
            </a:extLst>
          </p:cNvPr>
          <p:cNvSpPr/>
          <p:nvPr/>
        </p:nvSpPr>
        <p:spPr>
          <a:xfrm>
            <a:off x="1059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8" name="矢印: 五方向 47">
            <a:extLst>
              <a:ext uri="{FF2B5EF4-FFF2-40B4-BE49-F238E27FC236}">
                <a16:creationId xmlns:a16="http://schemas.microsoft.com/office/drawing/2014/main" id="{B0DD31C0-C62A-341B-F5FE-FDC0EB2194AC}"/>
              </a:ext>
            </a:extLst>
          </p:cNvPr>
          <p:cNvSpPr/>
          <p:nvPr/>
        </p:nvSpPr>
        <p:spPr>
          <a:xfrm rot="5400000">
            <a:off x="-697714" y="3933137"/>
            <a:ext cx="3888432" cy="1439999"/>
          </a:xfrm>
          <a:prstGeom prst="homePlate">
            <a:avLst>
              <a:gd name="adj" fmla="val 24801"/>
            </a:avLst>
          </a:prstGeom>
          <a:solidFill>
            <a:schemeClr val="bg1">
              <a:alpha val="51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29" name="タイトル 1">
            <a:extLst>
              <a:ext uri="{FF2B5EF4-FFF2-40B4-BE49-F238E27FC236}">
                <a16:creationId xmlns:a16="http://schemas.microsoft.com/office/drawing/2014/main" id="{062D9155-18E2-4991-A77D-3E1B6E644A58}"/>
              </a:ext>
            </a:extLst>
          </p:cNvPr>
          <p:cNvSpPr txBox="1">
            <a:spLocks/>
          </p:cNvSpPr>
          <p:nvPr/>
        </p:nvSpPr>
        <p:spPr>
          <a:xfrm>
            <a:off x="486455" y="1844824"/>
            <a:ext cx="8192247" cy="822247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kumimoji="1" sz="44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600"/>
              </a:spcBef>
            </a:pPr>
            <a:r>
              <a:rPr lang="ja-JP" altLang="en-US" sz="2000" b="1" kern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キャリアアップ“したくない“のではなく、</a:t>
            </a:r>
            <a:r>
              <a:rPr lang="ja-JP" altLang="en-US" sz="2000" b="1" kern="0" dirty="0">
                <a:solidFill>
                  <a:srgbClr val="0B6787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“なれる未来が想像できない”</a:t>
            </a:r>
            <a:br>
              <a:rPr lang="en-US" altLang="ja-JP" sz="2000" b="1" kern="0" dirty="0">
                <a:solidFill>
                  <a:srgbClr val="0B6787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</a:br>
            <a:r>
              <a:rPr lang="ja-JP" altLang="en-US" sz="2000" b="1" kern="0" dirty="0">
                <a:solidFill>
                  <a:schemeClr val="bg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キャリア研修＋スキルプログラムを通じて”なれる未来”を可視化します</a:t>
            </a:r>
          </a:p>
        </p:txBody>
      </p: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4CE292F2-37BA-4589-A782-DBBDB83AC7E3}"/>
              </a:ext>
            </a:extLst>
          </p:cNvPr>
          <p:cNvSpPr/>
          <p:nvPr/>
        </p:nvSpPr>
        <p:spPr>
          <a:xfrm>
            <a:off x="526502" y="5517304"/>
            <a:ext cx="1440000" cy="648000"/>
          </a:xfrm>
          <a:prstGeom prst="rect">
            <a:avLst/>
          </a:prstGeom>
          <a:solidFill>
            <a:srgbClr val="0C7296">
              <a:alpha val="81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スキル獲得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プログラム</a:t>
            </a:r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A0371D44-D4D8-EAB5-C197-AF138235ACD6}"/>
              </a:ext>
            </a:extLst>
          </p:cNvPr>
          <p:cNvSpPr/>
          <p:nvPr/>
        </p:nvSpPr>
        <p:spPr>
          <a:xfrm>
            <a:off x="534467" y="3617906"/>
            <a:ext cx="1432035" cy="648000"/>
          </a:xfrm>
          <a:prstGeom prst="rect">
            <a:avLst/>
          </a:prstGeom>
          <a:solidFill>
            <a:srgbClr val="FFFFCC">
              <a:alpha val="81000"/>
            </a:srgbClr>
          </a:solidFill>
          <a:ln w="635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スキルの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言語化</a:t>
            </a:r>
          </a:p>
        </p:txBody>
      </p:sp>
      <p:sp>
        <p:nvSpPr>
          <p:cNvPr id="46" name="正方形/長方形 45">
            <a:extLst>
              <a:ext uri="{FF2B5EF4-FFF2-40B4-BE49-F238E27FC236}">
                <a16:creationId xmlns:a16="http://schemas.microsoft.com/office/drawing/2014/main" id="{54758A8B-72DC-E802-B367-34FBA722826E}"/>
              </a:ext>
            </a:extLst>
          </p:cNvPr>
          <p:cNvSpPr/>
          <p:nvPr/>
        </p:nvSpPr>
        <p:spPr>
          <a:xfrm>
            <a:off x="526505" y="4365104"/>
            <a:ext cx="1432035" cy="648000"/>
          </a:xfrm>
          <a:prstGeom prst="rect">
            <a:avLst/>
          </a:prstGeom>
          <a:solidFill>
            <a:srgbClr val="71BFC5">
              <a:alpha val="81000"/>
            </a:srgb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キャリアの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見通し</a:t>
            </a:r>
          </a:p>
        </p:txBody>
      </p:sp>
      <p:sp>
        <p:nvSpPr>
          <p:cNvPr id="47" name="正方形/長方形 46">
            <a:extLst>
              <a:ext uri="{FF2B5EF4-FFF2-40B4-BE49-F238E27FC236}">
                <a16:creationId xmlns:a16="http://schemas.microsoft.com/office/drawing/2014/main" id="{21BBA2F8-E23A-BFF7-983F-C99E3284A960}"/>
              </a:ext>
            </a:extLst>
          </p:cNvPr>
          <p:cNvSpPr/>
          <p:nvPr/>
        </p:nvSpPr>
        <p:spPr>
          <a:xfrm>
            <a:off x="539712" y="2853008"/>
            <a:ext cx="1432035" cy="648000"/>
          </a:xfrm>
          <a:prstGeom prst="rect">
            <a:avLst/>
          </a:prstGeom>
          <a:solidFill>
            <a:schemeClr val="bg1">
              <a:lumMod val="95000"/>
              <a:alpha val="81000"/>
            </a:schemeClr>
          </a:solidFill>
          <a:ln>
            <a:noFill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ja-JP" alt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自己理解</a:t>
            </a:r>
            <a:endParaRPr kumimoji="0" lang="en-US" altLang="ja-JP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07A03602-FFF5-4328-1475-7F80CEC90085}"/>
              </a:ext>
            </a:extLst>
          </p:cNvPr>
          <p:cNvSpPr/>
          <p:nvPr/>
        </p:nvSpPr>
        <p:spPr>
          <a:xfrm>
            <a:off x="2273501" y="5328930"/>
            <a:ext cx="6690987" cy="1152000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ts val="2200"/>
              </a:lnSpc>
              <a:spcBef>
                <a:spcPts val="6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コース</a:t>
            </a:r>
            <a:r>
              <a:rPr lang="en-US" altLang="ja-JP" sz="1600" b="1" dirty="0">
                <a:solidFill>
                  <a:srgbClr val="000000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1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：専門職の道 　　　　　　　</a:t>
            </a:r>
            <a:r>
              <a:rPr kumimoji="1" lang="ja-JP" altLang="en-US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 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業務効率化プログラム、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1on1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支援研修</a:t>
            </a:r>
            <a:b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</a:b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コース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2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：チーム育成サポーター 　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育成スキル研修＋</a:t>
            </a: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OJT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リーダー研修</a:t>
            </a:r>
            <a:b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</a:b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コース</a:t>
            </a:r>
            <a:r>
              <a:rPr kumimoji="1" lang="en-US" altLang="ja-JP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3</a:t>
            </a: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：スモールマネジメント　　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マネジメント研修</a:t>
            </a:r>
          </a:p>
        </p:txBody>
      </p:sp>
      <p:sp>
        <p:nvSpPr>
          <p:cNvPr id="50" name="正方形/長方形 49">
            <a:extLst>
              <a:ext uri="{FF2B5EF4-FFF2-40B4-BE49-F238E27FC236}">
                <a16:creationId xmlns:a16="http://schemas.microsoft.com/office/drawing/2014/main" id="{9C2673B6-95DF-3826-DEA4-1C0CAD10E0AA}"/>
              </a:ext>
            </a:extLst>
          </p:cNvPr>
          <p:cNvSpPr/>
          <p:nvPr/>
        </p:nvSpPr>
        <p:spPr>
          <a:xfrm>
            <a:off x="2267744" y="2867653"/>
            <a:ext cx="6690987" cy="2174299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lIns="72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1" i="0" u="none" strike="noStrike" kern="1200" cap="none" spc="0" normalizeH="0" baseline="0" noProof="0" dirty="0">
                <a:ln>
                  <a:noFill/>
                </a:ln>
                <a:solidFill>
                  <a:srgbClr val="0B6787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＜キャリア再起動研修＞</a:t>
            </a:r>
            <a:endParaRPr kumimoji="1" lang="en-US" altLang="ja-JP" sz="1600" b="1" i="0" u="none" strike="noStrike" kern="1200" cap="none" spc="0" normalizeH="0" baseline="0" noProof="0" dirty="0">
              <a:ln>
                <a:noFill/>
              </a:ln>
              <a:solidFill>
                <a:srgbClr val="0B6787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ja-JP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※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風土サーベイ、経営層対象キックオフ、管理職研修にも対応いたします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2160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自己理解を深める、強みと弱みの認識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2160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私たちを取り巻く環境を考える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216000" fontAlgn="auto">
              <a:spcBef>
                <a:spcPts val="300"/>
              </a:spcBef>
              <a:spcAft>
                <a:spcPts val="0"/>
              </a:spcAft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豊かな人生を歩むためのキャリアデザイン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　　　　　　　　　　　　　　　　・・・</a:t>
            </a:r>
            <a:r>
              <a:rPr kumimoji="1" lang="ja-JP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highlight>
                  <a:srgbClr val="FFFFCC"/>
                </a:highlight>
                <a:uLnTx/>
                <a:uFillTx/>
                <a:latin typeface="BIZ UDPゴシック" panose="020B0400000000000000" pitchFamily="50" charset="-128"/>
                <a:ea typeface="BIZ UDPゴシック" panose="020B0400000000000000" pitchFamily="50" charset="-128"/>
                <a:cs typeface="+mn-cs"/>
              </a:rPr>
              <a:t>多様なキャリア選択のためのコース紹介</a:t>
            </a:r>
            <a:endParaRPr kumimoji="1" lang="en-US" altLang="ja-JP" sz="16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highlight>
                <a:srgbClr val="FFFFCC"/>
              </a:highlight>
              <a:uLnTx/>
              <a:uFillTx/>
              <a:latin typeface="BIZ UDPゴシック" panose="020B0400000000000000" pitchFamily="50" charset="-128"/>
              <a:ea typeface="BIZ UDPゴシック" panose="020B0400000000000000" pitchFamily="50" charset="-128"/>
              <a:cs typeface="+mn-cs"/>
            </a:endParaRPr>
          </a:p>
        </p:txBody>
      </p:sp>
      <p:sp>
        <p:nvSpPr>
          <p:cNvPr id="51" name="正方形/長方形 50">
            <a:extLst>
              <a:ext uri="{FF2B5EF4-FFF2-40B4-BE49-F238E27FC236}">
                <a16:creationId xmlns:a16="http://schemas.microsoft.com/office/drawing/2014/main" id="{6948FF56-DDD1-1D24-1B8F-0C4B6E479E53}"/>
              </a:ext>
            </a:extLst>
          </p:cNvPr>
          <p:cNvSpPr/>
          <p:nvPr/>
        </p:nvSpPr>
        <p:spPr>
          <a:xfrm>
            <a:off x="1182" y="260743"/>
            <a:ext cx="7886700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30" name="タイトル 1">
            <a:extLst>
              <a:ext uri="{FF2B5EF4-FFF2-40B4-BE49-F238E27FC236}">
                <a16:creationId xmlns:a16="http://schemas.microsoft.com/office/drawing/2014/main" id="{7D68E448-88B9-1317-6DB7-592324CC0990}"/>
              </a:ext>
            </a:extLst>
          </p:cNvPr>
          <p:cNvSpPr txBox="1">
            <a:spLocks/>
          </p:cNvSpPr>
          <p:nvPr/>
        </p:nvSpPr>
        <p:spPr>
          <a:xfrm>
            <a:off x="179512" y="159270"/>
            <a:ext cx="7886700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US" altLang="ja-JP" sz="2000" b="1" dirty="0">
                <a:solidFill>
                  <a:schemeClr val="bg1"/>
                </a:solidFill>
              </a:rPr>
              <a:t>BPS</a:t>
            </a:r>
            <a:r>
              <a:rPr lang="ja-JP" altLang="en-US" sz="2000" b="1" dirty="0">
                <a:solidFill>
                  <a:schemeClr val="bg1"/>
                </a:solidFill>
              </a:rPr>
              <a:t>の＜納得感あるキャリア選択のための環境設計</a:t>
            </a:r>
            <a:r>
              <a:rPr lang="en-US" altLang="ja-JP" sz="2000" b="1" dirty="0">
                <a:solidFill>
                  <a:schemeClr val="bg1"/>
                </a:solidFill>
              </a:rPr>
              <a:t>3</a:t>
            </a:r>
            <a:r>
              <a:rPr lang="ja-JP" altLang="en-US" sz="2000" b="1" dirty="0">
                <a:solidFill>
                  <a:schemeClr val="bg1"/>
                </a:solidFill>
              </a:rPr>
              <a:t>つのコース＞</a:t>
            </a:r>
          </a:p>
        </p:txBody>
      </p:sp>
      <p:sp>
        <p:nvSpPr>
          <p:cNvPr id="52" name="正方形/長方形 51">
            <a:extLst>
              <a:ext uri="{FF2B5EF4-FFF2-40B4-BE49-F238E27FC236}">
                <a16:creationId xmlns:a16="http://schemas.microsoft.com/office/drawing/2014/main" id="{2B22CC15-6B58-37EF-5B64-813F588C9D3D}"/>
              </a:ext>
            </a:extLst>
          </p:cNvPr>
          <p:cNvSpPr/>
          <p:nvPr/>
        </p:nvSpPr>
        <p:spPr>
          <a:xfrm>
            <a:off x="-16329" y="1122221"/>
            <a:ext cx="9160329" cy="569596"/>
          </a:xfrm>
          <a:prstGeom prst="rect">
            <a:avLst/>
          </a:prstGeom>
          <a:solidFill>
            <a:srgbClr val="F3F9FA"/>
          </a:solidFill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sz="2000" b="1" dirty="0">
                <a:solidFill>
                  <a:srgbClr val="09536D"/>
                </a:solidFill>
                <a:highlight>
                  <a:srgbClr val="FFFFCC"/>
                </a:highlight>
                <a:latin typeface="BIZ UDPゴシック" panose="020B0400000000000000" pitchFamily="50" charset="-128"/>
                <a:ea typeface="BIZ UDPゴシック" panose="020B0400000000000000" pitchFamily="50" charset="-128"/>
              </a:rPr>
              <a:t>管理職登用をゴールとせず、多様な成長・貢献のかたちを描ける環境設計を！</a:t>
            </a:r>
          </a:p>
        </p:txBody>
      </p:sp>
      <p:pic>
        <p:nvPicPr>
          <p:cNvPr id="2" name="図 1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04ED4F68-7EF9-488B-E963-4F57087DA2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376314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9327D3E-D271-29C5-D35D-75932CFF15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6" descr="職場の妊婦">
            <a:extLst>
              <a:ext uri="{FF2B5EF4-FFF2-40B4-BE49-F238E27FC236}">
                <a16:creationId xmlns:a16="http://schemas.microsoft.com/office/drawing/2014/main" id="{91E8091E-5727-AC4E-8A92-197E4813B6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7" r="4200"/>
          <a:stretch>
            <a:fillRect/>
          </a:stretch>
        </p:blipFill>
        <p:spPr>
          <a:xfrm>
            <a:off x="10590" y="0"/>
            <a:ext cx="9122820" cy="685799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5AF68B2B-0136-48EF-F6FD-D64EF5185EBB}"/>
              </a:ext>
            </a:extLst>
          </p:cNvPr>
          <p:cNvSpPr/>
          <p:nvPr/>
        </p:nvSpPr>
        <p:spPr>
          <a:xfrm>
            <a:off x="1059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BB232217-DC0A-34F6-C089-B2F5289EBF76}"/>
              </a:ext>
            </a:extLst>
          </p:cNvPr>
          <p:cNvSpPr/>
          <p:nvPr/>
        </p:nvSpPr>
        <p:spPr>
          <a:xfrm>
            <a:off x="1182" y="260743"/>
            <a:ext cx="3528392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09780D8C-9E25-FC39-494D-5C2F0217D408}"/>
              </a:ext>
            </a:extLst>
          </p:cNvPr>
          <p:cNvSpPr txBox="1">
            <a:spLocks/>
          </p:cNvSpPr>
          <p:nvPr/>
        </p:nvSpPr>
        <p:spPr>
          <a:xfrm>
            <a:off x="179512" y="159270"/>
            <a:ext cx="352839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000" b="1" dirty="0">
                <a:solidFill>
                  <a:schemeClr val="bg1"/>
                </a:solidFill>
              </a:rPr>
              <a:t>３つのコースの概要と特徴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B3144C00-0309-C2BA-6127-C3CFB44F3A6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9316022"/>
              </p:ext>
            </p:extLst>
          </p:nvPr>
        </p:nvGraphicFramePr>
        <p:xfrm>
          <a:off x="611560" y="1374350"/>
          <a:ext cx="7920880" cy="4718946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79062">
                  <a:extLst>
                    <a:ext uri="{9D8B030D-6E8A-4147-A177-3AD203B41FA5}">
                      <a16:colId xmlns:a16="http://schemas.microsoft.com/office/drawing/2014/main" val="1741396269"/>
                    </a:ext>
                  </a:extLst>
                </a:gridCol>
                <a:gridCol w="6341818">
                  <a:extLst>
                    <a:ext uri="{9D8B030D-6E8A-4147-A177-3AD203B41FA5}">
                      <a16:colId xmlns:a16="http://schemas.microsoft.com/office/drawing/2014/main" val="138312103"/>
                    </a:ext>
                  </a:extLst>
                </a:gridCol>
              </a:tblGrid>
              <a:tr h="87498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１： 専門職への道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7681"/>
                  </a:ext>
                </a:extLst>
              </a:tr>
              <a:tr h="79069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内容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業務効率化プログラム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21467"/>
                  </a:ext>
                </a:extLst>
              </a:tr>
              <a:tr h="3053269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特徴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8080">
                        <a:alpha val="8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コト（スキル）＋ヒト（関係性）への両輪アプローチ」で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チームの生産性向上を実現！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RPA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、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DX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推進のためにも有用なスキル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タイムマネジメント、段取り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業務改善＜着眼→着想→着手＞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チーム業務の見える化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業務マニュアル作成・ファイリング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事務ミス防止、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IT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スキル強化</a:t>
                      </a:r>
                    </a:p>
                  </a:txBody>
                  <a:tcPr marL="252000" anchor="ctr">
                    <a:lnL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582429"/>
                  </a:ext>
                </a:extLst>
              </a:tr>
            </a:tbl>
          </a:graphicData>
        </a:graphic>
      </p:graphicFrame>
      <p:pic>
        <p:nvPicPr>
          <p:cNvPr id="3" name="図 2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C8ABF18A-B36F-AB2C-4606-0DE2E2450B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575370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3AFCDB8-E4C5-A013-894F-FDA30DA8B8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公共の場で電話をしている人">
            <a:extLst>
              <a:ext uri="{FF2B5EF4-FFF2-40B4-BE49-F238E27FC236}">
                <a16:creationId xmlns:a16="http://schemas.microsoft.com/office/drawing/2014/main" id="{2D419CA7-0CC5-482D-9009-56B4A91EF2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7" r="477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D38D4C11-AD6F-6636-FC5B-E175F0ECF67B}"/>
              </a:ext>
            </a:extLst>
          </p:cNvPr>
          <p:cNvSpPr/>
          <p:nvPr/>
        </p:nvSpPr>
        <p:spPr>
          <a:xfrm>
            <a:off x="1059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1D8711A7-9337-A050-3163-9509CE77EA7C}"/>
              </a:ext>
            </a:extLst>
          </p:cNvPr>
          <p:cNvSpPr/>
          <p:nvPr/>
        </p:nvSpPr>
        <p:spPr>
          <a:xfrm>
            <a:off x="1182" y="260743"/>
            <a:ext cx="3528392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FEDB0BC0-D90B-4CE7-D10F-DD63F23816A6}"/>
              </a:ext>
            </a:extLst>
          </p:cNvPr>
          <p:cNvSpPr txBox="1">
            <a:spLocks/>
          </p:cNvSpPr>
          <p:nvPr/>
        </p:nvSpPr>
        <p:spPr>
          <a:xfrm>
            <a:off x="179512" y="159270"/>
            <a:ext cx="352839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000" b="1" dirty="0">
                <a:solidFill>
                  <a:schemeClr val="bg1"/>
                </a:solidFill>
              </a:rPr>
              <a:t>３つのコースの概要と特徴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00F4B268-42FE-1D33-E9B5-6BF424AB58A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9661533"/>
              </p:ext>
            </p:extLst>
          </p:nvPr>
        </p:nvGraphicFramePr>
        <p:xfrm>
          <a:off x="611560" y="1387164"/>
          <a:ext cx="7776864" cy="4850148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50351">
                  <a:extLst>
                    <a:ext uri="{9D8B030D-6E8A-4147-A177-3AD203B41FA5}">
                      <a16:colId xmlns:a16="http://schemas.microsoft.com/office/drawing/2014/main" val="1741396269"/>
                    </a:ext>
                  </a:extLst>
                </a:gridCol>
                <a:gridCol w="6226513">
                  <a:extLst>
                    <a:ext uri="{9D8B030D-6E8A-4147-A177-3AD203B41FA5}">
                      <a16:colId xmlns:a16="http://schemas.microsoft.com/office/drawing/2014/main" val="138312103"/>
                    </a:ext>
                  </a:extLst>
                </a:gridCol>
              </a:tblGrid>
              <a:tr h="901824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２： チーム育成サポーター</a:t>
                      </a:r>
                    </a:p>
                  </a:txBody>
                  <a:tcPr marL="252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7681"/>
                  </a:ext>
                </a:extLst>
              </a:tr>
              <a:tr h="801393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内容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OJT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リーダー研修</a:t>
                      </a:r>
                    </a:p>
                  </a:txBody>
                  <a:tcPr marL="252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21467"/>
                  </a:ext>
                </a:extLst>
              </a:tr>
              <a:tr h="3146931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特徴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メンターとしての心構え、役割確認を起点に、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ケースを通して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OJT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のコツを学び、自身の職場に合った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育成方法を検討する現場ですぐに実践できるコース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人財育成を取り巻く現状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OJT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の全体像を理解する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OJT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担当者としての心構え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効果的な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OJT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実践方法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ケースで学ぶ指導・育成法</a:t>
                      </a:r>
                    </a:p>
                  </a:txBody>
                  <a:tcPr marL="252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582429"/>
                  </a:ext>
                </a:extLst>
              </a:tr>
            </a:tbl>
          </a:graphicData>
        </a:graphic>
      </p:graphicFrame>
      <p:pic>
        <p:nvPicPr>
          <p:cNvPr id="4" name="図 3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7D10C4D7-1F7B-4463-04E7-4BC17C56A5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468575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0DA5F3B-F587-D99B-F2A1-996ECB8B618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 descr="公共の場で電話をしている人">
            <a:extLst>
              <a:ext uri="{FF2B5EF4-FFF2-40B4-BE49-F238E27FC236}">
                <a16:creationId xmlns:a16="http://schemas.microsoft.com/office/drawing/2014/main" id="{E77200CB-F9A1-E892-E8D5-8E2FEF03DC3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27" r="477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4C030975-09A3-6E68-AF5C-9D270ED89313}"/>
              </a:ext>
            </a:extLst>
          </p:cNvPr>
          <p:cNvSpPr/>
          <p:nvPr/>
        </p:nvSpPr>
        <p:spPr>
          <a:xfrm>
            <a:off x="10590" y="0"/>
            <a:ext cx="9143980" cy="6857990"/>
          </a:xfrm>
          <a:prstGeom prst="rect">
            <a:avLst/>
          </a:prstGeom>
          <a:solidFill>
            <a:srgbClr val="09536D">
              <a:alpha val="64000"/>
            </a:srgb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E37C0216-E91B-C8EC-C0E1-5D6CE29B5F4A}"/>
              </a:ext>
            </a:extLst>
          </p:cNvPr>
          <p:cNvSpPr/>
          <p:nvPr/>
        </p:nvSpPr>
        <p:spPr>
          <a:xfrm>
            <a:off x="1182" y="260743"/>
            <a:ext cx="3528392" cy="612000"/>
          </a:xfrm>
          <a:prstGeom prst="rect">
            <a:avLst/>
          </a:prstGeom>
          <a:solidFill>
            <a:srgbClr val="09536D"/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endParaRPr kumimoji="1" lang="ja-JP" altLang="en-US" sz="2400" b="1" dirty="0">
              <a:solidFill>
                <a:schemeClr val="bg1"/>
              </a:solidFill>
              <a:latin typeface="BIZ UDPゴシック" panose="020B0400000000000000" pitchFamily="50" charset="-128"/>
              <a:ea typeface="BIZ UDPゴシック" panose="020B0400000000000000" pitchFamily="50" charset="-128"/>
            </a:endParaRPr>
          </a:p>
        </p:txBody>
      </p:sp>
      <p:sp>
        <p:nvSpPr>
          <p:cNvPr id="6" name="タイトル 1">
            <a:extLst>
              <a:ext uri="{FF2B5EF4-FFF2-40B4-BE49-F238E27FC236}">
                <a16:creationId xmlns:a16="http://schemas.microsoft.com/office/drawing/2014/main" id="{B04EBBF9-8084-88B9-5D9E-6133C287D41B}"/>
              </a:ext>
            </a:extLst>
          </p:cNvPr>
          <p:cNvSpPr txBox="1">
            <a:spLocks/>
          </p:cNvSpPr>
          <p:nvPr/>
        </p:nvSpPr>
        <p:spPr>
          <a:xfrm>
            <a:off x="179512" y="159270"/>
            <a:ext cx="3528392" cy="569596"/>
          </a:xfrm>
          <a:prstGeom prst="rect">
            <a:avLst/>
          </a:prstGeom>
        </p:spPr>
        <p:txBody>
          <a:bodyPr vert="horz" lIns="91440" tIns="144000" rIns="91440" bIns="45720" rtlCol="0" anchor="b">
            <a:noAutofit/>
          </a:bodyPr>
          <a:lstStyle>
            <a:lvl1pPr algn="l" defTabSz="844083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kumimoji="1" sz="5539" kern="1200">
                <a:solidFill>
                  <a:schemeClr val="tx1"/>
                </a:solidFill>
                <a:latin typeface="BIZ UDPゴシック" panose="020B0400000000000000" pitchFamily="50" charset="-128"/>
                <a:ea typeface="BIZ UDPゴシック" panose="020B0400000000000000" pitchFamily="50" charset="-128"/>
                <a:cs typeface="+mj-cs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ja-JP" altLang="en-US" sz="2000" b="1" dirty="0">
                <a:solidFill>
                  <a:schemeClr val="bg1"/>
                </a:solidFill>
              </a:rPr>
              <a:t>３つのコースの概要と特徴</a:t>
            </a:r>
          </a:p>
        </p:txBody>
      </p:sp>
      <p:graphicFrame>
        <p:nvGraphicFramePr>
          <p:cNvPr id="10" name="表 9">
            <a:extLst>
              <a:ext uri="{FF2B5EF4-FFF2-40B4-BE49-F238E27FC236}">
                <a16:creationId xmlns:a16="http://schemas.microsoft.com/office/drawing/2014/main" id="{775CC824-05DF-33A2-5819-AAC012485F7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642390"/>
              </p:ext>
            </p:extLst>
          </p:nvPr>
        </p:nvGraphicFramePr>
        <p:xfrm>
          <a:off x="611560" y="1395956"/>
          <a:ext cx="7920880" cy="4769348"/>
        </p:xfrm>
        <a:graphic>
          <a:graphicData uri="http://schemas.openxmlformats.org/drawingml/2006/table">
            <a:tbl>
              <a:tblPr firstCol="1" bandRow="1">
                <a:tableStyleId>{5C22544A-7EE6-4342-B048-85BDC9FD1C3A}</a:tableStyleId>
              </a:tblPr>
              <a:tblGrid>
                <a:gridCol w="1504452">
                  <a:extLst>
                    <a:ext uri="{9D8B030D-6E8A-4147-A177-3AD203B41FA5}">
                      <a16:colId xmlns:a16="http://schemas.microsoft.com/office/drawing/2014/main" val="1741396269"/>
                    </a:ext>
                  </a:extLst>
                </a:gridCol>
                <a:gridCol w="6416428">
                  <a:extLst>
                    <a:ext uri="{9D8B030D-6E8A-4147-A177-3AD203B41FA5}">
                      <a16:colId xmlns:a16="http://schemas.microsoft.com/office/drawing/2014/main" val="138312103"/>
                    </a:ext>
                  </a:extLst>
                </a:gridCol>
              </a:tblGrid>
              <a:tr h="86881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コース名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ja-JP" altLang="en-US" b="1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２： チーム育成サポーター</a:t>
                      </a:r>
                    </a:p>
                  </a:txBody>
                  <a:tcPr marL="180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697681"/>
                  </a:ext>
                </a:extLst>
              </a:tr>
              <a:tr h="868810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内容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1on1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支援研修</a:t>
                      </a:r>
                    </a:p>
                  </a:txBody>
                  <a:tcPr marL="180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8221467"/>
                  </a:ext>
                </a:extLst>
              </a:tr>
              <a:tr h="3031728">
                <a:tc>
                  <a:txBody>
                    <a:bodyPr/>
                    <a:lstStyle/>
                    <a:p>
                      <a:pPr algn="ctr"/>
                      <a:r>
                        <a:rPr kumimoji="1" lang="ja-JP" altLang="en-US" dirty="0">
                          <a:solidFill>
                            <a:srgbClr val="0B6787"/>
                          </a:solidFill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特徴</a:t>
                      </a:r>
                    </a:p>
                  </a:txBody>
                  <a:tcPr anchor="ctr"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  <a:alpha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心理的安全性を高める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1on1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ミーティングの基本を理解し、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6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実践を通じて効果的な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１支援ができるようになるコース。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>
                        <a:spcAft>
                          <a:spcPts val="1200"/>
                        </a:spcAft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育休中の社員に対する１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on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１サポートにも有効なスキル</a:t>
                      </a:r>
                      <a:endParaRPr kumimoji="1" lang="en-US" altLang="ja-JP" dirty="0">
                        <a:latin typeface="BIZ UDPゴシック" panose="020B0400000000000000" pitchFamily="50" charset="-128"/>
                        <a:ea typeface="BIZ UDPゴシック" panose="020B0400000000000000" pitchFamily="50" charset="-128"/>
                      </a:endParaRP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1on1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ミーティングの基本と進め方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オンライン１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on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１ミーティングを支えるマインドとコツ</a:t>
                      </a:r>
                    </a:p>
                    <a:p>
                      <a:pPr marL="342900" indent="-342900">
                        <a:spcAft>
                          <a:spcPts val="600"/>
                        </a:spcAft>
                        <a:buFont typeface="+mj-lt"/>
                        <a:buAutoNum type="arabicPeriod"/>
                      </a:pP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相手のタイプ別</a:t>
                      </a:r>
                      <a:r>
                        <a:rPr kumimoji="1" lang="en-US" altLang="ja-JP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1on1</a:t>
                      </a:r>
                      <a:r>
                        <a:rPr kumimoji="1" lang="ja-JP" altLang="en-US" dirty="0">
                          <a:latin typeface="BIZ UDPゴシック" panose="020B0400000000000000" pitchFamily="50" charset="-128"/>
                          <a:ea typeface="BIZ UDPゴシック" panose="020B0400000000000000" pitchFamily="50" charset="-128"/>
                        </a:rPr>
                        <a:t>ミーティングの進め方</a:t>
                      </a:r>
                    </a:p>
                  </a:txBody>
                  <a:tcPr marL="180000" anchor="ctr"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  <a:alpha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8582429"/>
                  </a:ext>
                </a:extLst>
              </a:tr>
            </a:tbl>
          </a:graphicData>
        </a:graphic>
      </p:graphicFrame>
      <p:pic>
        <p:nvPicPr>
          <p:cNvPr id="4" name="図 3" descr="ロゴ&#10;&#10;自動的に生成された説明">
            <a:hlinkClick r:id="rId4"/>
            <a:extLst>
              <a:ext uri="{FF2B5EF4-FFF2-40B4-BE49-F238E27FC236}">
                <a16:creationId xmlns:a16="http://schemas.microsoft.com/office/drawing/2014/main" id="{650B1F47-2481-797D-5A96-DA54AAAD9D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48880" y="92460"/>
            <a:ext cx="728824" cy="5131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30580761"/>
      </p:ext>
    </p:extLst>
  </p:cSld>
  <p:clrMapOvr>
    <a:masterClrMapping/>
  </p:clrMapOvr>
</p:sld>
</file>

<file path=ppt/theme/theme1.xml><?xml version="1.0" encoding="utf-8"?>
<a:theme xmlns:a="http://schemas.openxmlformats.org/drawingml/2006/main" name="BPSテンプレート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標準デザイン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（株）ブイエムシー様　永続企業体質の再構築の為のコンサルティンｇン影岡H24 3 16">
  <a:themeElements>
    <a:clrScheme name="標準デザイン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キュート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アース">
      <a:fillStyleLst>
        <a:solidFill>
          <a:schemeClr val="phClr"/>
        </a:solidFill>
        <a:gradFill rotWithShape="1">
          <a:gsLst>
            <a:gs pos="0">
              <a:schemeClr val="phClr">
                <a:tint val="45000"/>
                <a:satMod val="200000"/>
              </a:schemeClr>
            </a:gs>
            <a:gs pos="30000">
              <a:schemeClr val="phClr">
                <a:tint val="61000"/>
                <a:satMod val="200000"/>
              </a:schemeClr>
            </a:gs>
            <a:gs pos="45000">
              <a:schemeClr val="phClr">
                <a:tint val="66000"/>
                <a:satMod val="200000"/>
              </a:schemeClr>
            </a:gs>
            <a:gs pos="55000">
              <a:schemeClr val="phClr">
                <a:tint val="66000"/>
                <a:satMod val="200000"/>
              </a:schemeClr>
            </a:gs>
            <a:gs pos="73000">
              <a:schemeClr val="phClr">
                <a:tint val="61000"/>
                <a:satMod val="200000"/>
              </a:schemeClr>
            </a:gs>
            <a:gs pos="100000">
              <a:schemeClr val="phClr">
                <a:tint val="45000"/>
                <a:satMod val="200000"/>
              </a:schemeClr>
            </a:gs>
          </a:gsLst>
          <a:lin ang="950000" scaled="1"/>
        </a:gradFill>
        <a:gradFill rotWithShape="1">
          <a:gsLst>
            <a:gs pos="0">
              <a:schemeClr val="phClr">
                <a:shade val="63000"/>
              </a:schemeClr>
            </a:gs>
            <a:gs pos="30000">
              <a:schemeClr val="phClr">
                <a:shade val="90000"/>
                <a:satMod val="110000"/>
              </a:schemeClr>
            </a:gs>
            <a:gs pos="45000">
              <a:schemeClr val="phClr">
                <a:shade val="100000"/>
                <a:satMod val="118000"/>
              </a:schemeClr>
            </a:gs>
            <a:gs pos="55000">
              <a:schemeClr val="phClr">
                <a:shade val="100000"/>
                <a:satMod val="118000"/>
              </a:schemeClr>
            </a:gs>
            <a:gs pos="73000">
              <a:schemeClr val="phClr">
                <a:shade val="90000"/>
                <a:satMod val="110000"/>
              </a:schemeClr>
            </a:gs>
            <a:gs pos="100000">
              <a:schemeClr val="phClr">
                <a:shade val="63000"/>
              </a:schemeClr>
            </a:gs>
          </a:gsLst>
          <a:lin ang="950000" scaled="1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30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balanced" dir="t">
              <a:rot lat="0" lon="0" rev="0"/>
            </a:lightRig>
          </a:scene3d>
          <a:sp3d prstMaterial="matte">
            <a:bevelT w="0" h="0"/>
            <a:contourClr>
              <a:schemeClr val="phClr">
                <a:tint val="100000"/>
                <a:shade val="100000"/>
                <a:hueMod val="100000"/>
                <a:satMod val="100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50000"/>
              </a:srgbClr>
            </a:outerShdw>
          </a:effectLst>
          <a:scene3d>
            <a:camera prst="orthographicFront" fov="0">
              <a:rot lat="0" lon="0" rev="0"/>
            </a:camera>
            <a:lightRig rig="soft" dir="t">
              <a:rot lat="0" lon="0" rev="2700000"/>
            </a:lightRig>
          </a:scene3d>
          <a:sp3d prstMaterial="matte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CCFF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1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n"/>
          <a:tabLst/>
          <a:defRPr kumimoji="1" lang="ja-JP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ＭＳ Ｐゴシック" pitchFamily="50" charset="-128"/>
            <a:ea typeface="ＭＳ Ｐゴシック" pitchFamily="50" charset="-128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CCCCFF"/>
        </a:solidFill>
        <a:ln>
          <a:noFill/>
        </a:ln>
        <a:effectLst/>
        <a:extLst>
          <a:ext uri="{91240B29-F687-4F45-9708-019B960494DF}">
            <a14:hiddenLine xmlns:a14="http://schemas.microsoft.com/office/drawing/2010/main" w="9525" cap="flat" cmpd="sng" algn="ctr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342900" marR="0" indent="-342900" algn="l" defTabSz="914400" rtl="0" eaLnBrk="1" fontAlgn="base" latinLnBrk="0" hangingPunct="1">
          <a:lnSpc>
            <a:spcPct val="110000"/>
          </a:lnSpc>
          <a:spcBef>
            <a:spcPct val="20000"/>
          </a:spcBef>
          <a:spcAft>
            <a:spcPct val="0"/>
          </a:spcAft>
          <a:buClrTx/>
          <a:buSzTx/>
          <a:buFont typeface="Wingdings" pitchFamily="2" charset="2"/>
          <a:buChar char="n"/>
          <a:tabLst/>
          <a:defRPr kumimoji="1" lang="ja-JP" alt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ＭＳ Ｐゴシック" pitchFamily="50" charset="-128"/>
            <a:ea typeface="ＭＳ Ｐゴシック" pitchFamily="50" charset="-128"/>
          </a:defRPr>
        </a:defPPr>
      </a:lstStyle>
    </a:ln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13733</TotalTime>
  <Words>2678</Words>
  <Application>Microsoft Office PowerPoint</Application>
  <PresentationFormat>画面に合わせる (4:3)</PresentationFormat>
  <Paragraphs>167</Paragraphs>
  <Slides>11</Slides>
  <Notes>11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2</vt:i4>
      </vt:variant>
      <vt:variant>
        <vt:lpstr>スライド タイトル</vt:lpstr>
      </vt:variant>
      <vt:variant>
        <vt:i4>11</vt:i4>
      </vt:variant>
    </vt:vector>
  </HeadingPairs>
  <TitlesOfParts>
    <vt:vector size="20" baseType="lpstr">
      <vt:lpstr>BIZ UDPゴシック</vt:lpstr>
      <vt:lpstr>HG丸ｺﾞｼｯｸM-PRO</vt:lpstr>
      <vt:lpstr>Meiryo UI</vt:lpstr>
      <vt:lpstr>ＭＳ Ｐゴシック</vt:lpstr>
      <vt:lpstr>MS UI Gothic</vt:lpstr>
      <vt:lpstr>Arial</vt:lpstr>
      <vt:lpstr>Trebuchet MS</vt:lpstr>
      <vt:lpstr>BPSテンプレート</vt:lpstr>
      <vt:lpstr>（株）ブイエムシー様　永続企業体質の再構築の為のコンサルティンｇン影岡H24 3 16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</vt:vector>
  </TitlesOfParts>
  <Company>ビジネスプラスサポート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業務の見える化・改善研修</dc:title>
  <dc:creator>BPS２</dc:creator>
  <cp:lastModifiedBy>愛 川勝</cp:lastModifiedBy>
  <cp:revision>632</cp:revision>
  <cp:lastPrinted>2016-03-23T10:08:53Z</cp:lastPrinted>
  <dcterms:created xsi:type="dcterms:W3CDTF">2008-12-25T03:54:58Z</dcterms:created>
  <dcterms:modified xsi:type="dcterms:W3CDTF">2025-08-28T09:01:49Z</dcterms:modified>
</cp:coreProperties>
</file>